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Arimo" charset="1" panose="020B0604020202020204"/>
      <p:regular r:id="rId41"/>
    </p:embeddedFont>
    <p:embeddedFont>
      <p:font typeface="DM Sans" charset="1" panose="00000000000000000000"/>
      <p:regular r:id="rId42"/>
    </p:embeddedFont>
    <p:embeddedFont>
      <p:font typeface="DM Sans Bold" charset="1" panose="00000000000000000000"/>
      <p:regular r:id="rId48"/>
    </p:embeddedFont>
    <p:embeddedFont>
      <p:font typeface="Arimo Bold" charset="1" panose="020B0704020202020204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notesSlides/notesSlide2.xml" Type="http://schemas.openxmlformats.org/officeDocument/2006/relationships/notesSlide"/><Relationship Id="rId44" Target="notesSlides/notesSlide3.xml" Type="http://schemas.openxmlformats.org/officeDocument/2006/relationships/notesSlide"/><Relationship Id="rId45" Target="notesSlides/notesSlide4.xml" Type="http://schemas.openxmlformats.org/officeDocument/2006/relationships/notesSlide"/><Relationship Id="rId46" Target="notesSlides/notesSlide5.xml" Type="http://schemas.openxmlformats.org/officeDocument/2006/relationships/notesSlide"/><Relationship Id="rId47" Target="notesSlides/notesSlide6.xml" Type="http://schemas.openxmlformats.org/officeDocument/2006/relationships/notesSlide"/><Relationship Id="rId48" Target="fonts/font48.fntdata" Type="http://schemas.openxmlformats.org/officeDocument/2006/relationships/font"/><Relationship Id="rId49" Target="notesSlides/notesSlide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8.xml" Type="http://schemas.openxmlformats.org/officeDocument/2006/relationships/notesSlide"/><Relationship Id="rId51" Target="notesSlides/notesSlide9.xml" Type="http://schemas.openxmlformats.org/officeDocument/2006/relationships/notesSlide"/><Relationship Id="rId52" Target="notesSlides/notesSlide10.xml" Type="http://schemas.openxmlformats.org/officeDocument/2006/relationships/notesSlide"/><Relationship Id="rId53" Target="notesSlides/notesSlide11.xml" Type="http://schemas.openxmlformats.org/officeDocument/2006/relationships/notesSlide"/><Relationship Id="rId54" Target="notesSlides/notesSlide12.xml" Type="http://schemas.openxmlformats.org/officeDocument/2006/relationships/notesSlide"/><Relationship Id="rId55" Target="fonts/font55.fntdata" Type="http://schemas.openxmlformats.org/officeDocument/2006/relationships/font"/><Relationship Id="rId56" Target="notesSlides/notesSlide13.xml" Type="http://schemas.openxmlformats.org/officeDocument/2006/relationships/notesSlide"/><Relationship Id="rId57" Target="notesSlides/notesSlide14.xml" Type="http://schemas.openxmlformats.org/officeDocument/2006/relationships/notesSlide"/><Relationship Id="rId58" Target="notesSlides/notesSlide15.xml" Type="http://schemas.openxmlformats.org/officeDocument/2006/relationships/notesSlide"/><Relationship Id="rId59" Target="notesSlides/notesSlide16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7.xml" Type="http://schemas.openxmlformats.org/officeDocument/2006/relationships/notesSlide"/><Relationship Id="rId61" Target="notesSlides/notesSlide18.xml" Type="http://schemas.openxmlformats.org/officeDocument/2006/relationships/notesSlide"/><Relationship Id="rId62" Target="notesSlides/notesSlide19.xml" Type="http://schemas.openxmlformats.org/officeDocument/2006/relationships/notesSlide"/><Relationship Id="rId63" Target="notesSlides/notesSlide20.xml" Type="http://schemas.openxmlformats.org/officeDocument/2006/relationships/notesSlide"/><Relationship Id="rId64" Target="notesSlides/notesSlide21.xml" Type="http://schemas.openxmlformats.org/officeDocument/2006/relationships/notesSlide"/><Relationship Id="rId65" Target="notesSlides/notesSlide22.xml" Type="http://schemas.openxmlformats.org/officeDocument/2006/relationships/notesSlide"/><Relationship Id="rId66" Target="notesSlides/notesSlide23.xml" Type="http://schemas.openxmlformats.org/officeDocument/2006/relationships/notesSlide"/><Relationship Id="rId67" Target="notesSlides/notesSlide24.xml" Type="http://schemas.openxmlformats.org/officeDocument/2006/relationships/notesSlide"/><Relationship Id="rId68" Target="notesSlides/notesSlide25.xml" Type="http://schemas.openxmlformats.org/officeDocument/2006/relationships/notesSlide"/><Relationship Id="rId69" Target="notesSlides/notesSlide26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27.png" Type="http://schemas.openxmlformats.org/officeDocument/2006/relationships/image"/><Relationship Id="rId2" Target="../notesSlides/notesSlide14.xml" Type="http://schemas.openxmlformats.org/officeDocument/2006/relationships/notesSlide"/><Relationship Id="rId20" Target="../media/image28.svg" Type="http://schemas.openxmlformats.org/officeDocument/2006/relationships/image"/><Relationship Id="rId21" Target="../media/image29.png" Type="http://schemas.openxmlformats.org/officeDocument/2006/relationships/image"/><Relationship Id="rId22" Target="../media/image30.svg" Type="http://schemas.openxmlformats.org/officeDocument/2006/relationships/image"/><Relationship Id="rId23" Target="../media/image31.png" Type="http://schemas.openxmlformats.org/officeDocument/2006/relationships/image"/><Relationship Id="rId24" Target="../media/image32.svg" Type="http://schemas.openxmlformats.org/officeDocument/2006/relationships/image"/><Relationship Id="rId25" Target="../media/image33.png" Type="http://schemas.openxmlformats.org/officeDocument/2006/relationships/image"/><Relationship Id="rId26" Target="../media/image34.svg" Type="http://schemas.openxmlformats.org/officeDocument/2006/relationships/image"/><Relationship Id="rId27" Target="../media/image35.png" Type="http://schemas.openxmlformats.org/officeDocument/2006/relationships/image"/><Relationship Id="rId28" Target="../media/image36.svg" Type="http://schemas.openxmlformats.org/officeDocument/2006/relationships/image"/><Relationship Id="rId29" Target="../media/image37.png" Type="http://schemas.openxmlformats.org/officeDocument/2006/relationships/image"/><Relationship Id="rId3" Target="../media/image11.png" Type="http://schemas.openxmlformats.org/officeDocument/2006/relationships/image"/><Relationship Id="rId30" Target="../media/image38.svg" Type="http://schemas.openxmlformats.org/officeDocument/2006/relationships/image"/><Relationship Id="rId31" Target="../media/image39.png" Type="http://schemas.openxmlformats.org/officeDocument/2006/relationships/image"/><Relationship Id="rId32" Target="../media/image40.svg" Type="http://schemas.openxmlformats.org/officeDocument/2006/relationships/image"/><Relationship Id="rId33" Target="../media/image41.png" Type="http://schemas.openxmlformats.org/officeDocument/2006/relationships/image"/><Relationship Id="rId34" Target="../media/image42.svg" Type="http://schemas.openxmlformats.org/officeDocument/2006/relationships/image"/><Relationship Id="rId35" Target="../media/image43.png" Type="http://schemas.openxmlformats.org/officeDocument/2006/relationships/image"/><Relationship Id="rId36" Target="../media/image44.svg" Type="http://schemas.openxmlformats.org/officeDocument/2006/relationships/image"/><Relationship Id="rId37" Target="../media/image45.png" Type="http://schemas.openxmlformats.org/officeDocument/2006/relationships/image"/><Relationship Id="rId38" Target="../media/image46.sv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17" Target="../media/image25.png" Type="http://schemas.openxmlformats.org/officeDocument/2006/relationships/image"/><Relationship Id="rId18" Target="../media/image26.svg" Type="http://schemas.openxmlformats.org/officeDocument/2006/relationships/image"/><Relationship Id="rId19" Target="../media/image27.pn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28.svg" Type="http://schemas.openxmlformats.org/officeDocument/2006/relationships/image"/><Relationship Id="rId21" Target="../media/image29.png" Type="http://schemas.openxmlformats.org/officeDocument/2006/relationships/image"/><Relationship Id="rId22" Target="../media/image30.svg" Type="http://schemas.openxmlformats.org/officeDocument/2006/relationships/image"/><Relationship Id="rId23" Target="../media/image31.png" Type="http://schemas.openxmlformats.org/officeDocument/2006/relationships/image"/><Relationship Id="rId24" Target="../media/image32.svg" Type="http://schemas.openxmlformats.org/officeDocument/2006/relationships/image"/><Relationship Id="rId25" Target="../media/image33.png" Type="http://schemas.openxmlformats.org/officeDocument/2006/relationships/image"/><Relationship Id="rId26" Target="../media/image34.svg" Type="http://schemas.openxmlformats.org/officeDocument/2006/relationships/image"/><Relationship Id="rId27" Target="../media/image35.png" Type="http://schemas.openxmlformats.org/officeDocument/2006/relationships/image"/><Relationship Id="rId28" Target="../media/image36.svg" Type="http://schemas.openxmlformats.org/officeDocument/2006/relationships/image"/><Relationship Id="rId29" Target="../media/image37.png" Type="http://schemas.openxmlformats.org/officeDocument/2006/relationships/image"/><Relationship Id="rId3" Target="../media/image11.png" Type="http://schemas.openxmlformats.org/officeDocument/2006/relationships/image"/><Relationship Id="rId30" Target="../media/image38.svg" Type="http://schemas.openxmlformats.org/officeDocument/2006/relationships/image"/><Relationship Id="rId31" Target="../media/image39.png" Type="http://schemas.openxmlformats.org/officeDocument/2006/relationships/image"/><Relationship Id="rId32" Target="../media/image40.svg" Type="http://schemas.openxmlformats.org/officeDocument/2006/relationships/image"/><Relationship Id="rId33" Target="../media/image41.png" Type="http://schemas.openxmlformats.org/officeDocument/2006/relationships/image"/><Relationship Id="rId34" Target="../media/image42.svg" Type="http://schemas.openxmlformats.org/officeDocument/2006/relationships/image"/><Relationship Id="rId35" Target="../media/image43.png" Type="http://schemas.openxmlformats.org/officeDocument/2006/relationships/image"/><Relationship Id="rId36" Target="../media/image44.svg" Type="http://schemas.openxmlformats.org/officeDocument/2006/relationships/image"/><Relationship Id="rId37" Target="../media/image45.png" Type="http://schemas.openxmlformats.org/officeDocument/2006/relationships/image"/><Relationship Id="rId38" Target="../media/image46.sv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69.png" Type="http://schemas.openxmlformats.org/officeDocument/2006/relationships/image"/><Relationship Id="rId16" Target="../media/image70.svg" Type="http://schemas.openxmlformats.org/officeDocument/2006/relationships/image"/><Relationship Id="rId17" Target="../media/image71.png" Type="http://schemas.openxmlformats.org/officeDocument/2006/relationships/image"/><Relationship Id="rId18" Target="../media/image72.svg" Type="http://schemas.openxmlformats.org/officeDocument/2006/relationships/image"/><Relationship Id="rId19" Target="../media/image73.png" Type="http://schemas.openxmlformats.org/officeDocument/2006/relationships/image"/><Relationship Id="rId2" Target="../notesSlides/notesSlide26.xml" Type="http://schemas.openxmlformats.org/officeDocument/2006/relationships/notesSlide"/><Relationship Id="rId20" Target="../media/image74.sv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89229" y="-5495049"/>
            <a:ext cx="24557438" cy="20951608"/>
          </a:xfrm>
          <a:custGeom>
            <a:avLst/>
            <a:gdLst/>
            <a:ahLst/>
            <a:cxnLst/>
            <a:rect r="r" b="b" t="t" l="l"/>
            <a:pathLst>
              <a:path h="20951608" w="24557438">
                <a:moveTo>
                  <a:pt x="0" y="0"/>
                </a:moveTo>
                <a:lnTo>
                  <a:pt x="24557438" y="0"/>
                </a:lnTo>
                <a:lnTo>
                  <a:pt x="24557438" y="20951608"/>
                </a:lnTo>
                <a:lnTo>
                  <a:pt x="0" y="20951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60050" y="919000"/>
            <a:ext cx="2524200" cy="700800"/>
            <a:chOff x="0" y="0"/>
            <a:chExt cx="3365600" cy="934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627" cy="934466"/>
            </a:xfrm>
            <a:custGeom>
              <a:avLst/>
              <a:gdLst/>
              <a:ahLst/>
              <a:cxnLst/>
              <a:rect r="r" b="b" t="t" l="l"/>
              <a:pathLst>
                <a:path h="934466" w="3365627">
                  <a:moveTo>
                    <a:pt x="0" y="467233"/>
                  </a:moveTo>
                  <a:cubicBezTo>
                    <a:pt x="0" y="209169"/>
                    <a:pt x="209169" y="0"/>
                    <a:pt x="467233" y="0"/>
                  </a:cubicBezTo>
                  <a:lnTo>
                    <a:pt x="2898394" y="0"/>
                  </a:lnTo>
                  <a:cubicBezTo>
                    <a:pt x="3156458" y="0"/>
                    <a:pt x="3365627" y="209169"/>
                    <a:pt x="3365627" y="467233"/>
                  </a:cubicBezTo>
                  <a:cubicBezTo>
                    <a:pt x="3365627" y="725297"/>
                    <a:pt x="3156458" y="934466"/>
                    <a:pt x="2898394" y="934466"/>
                  </a:cubicBezTo>
                  <a:lnTo>
                    <a:pt x="467233" y="934466"/>
                  </a:lnTo>
                  <a:cubicBezTo>
                    <a:pt x="209169" y="934339"/>
                    <a:pt x="0" y="725170"/>
                    <a:pt x="0" y="467233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99730" y="1904527"/>
            <a:ext cx="7542150" cy="4620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6"/>
              </a:lnSpc>
            </a:pPr>
            <a:r>
              <a:rPr lang="en-US" sz="8800">
                <a:solidFill>
                  <a:srgbClr val="334157"/>
                </a:solidFill>
                <a:latin typeface="Arimo"/>
                <a:ea typeface="Arimo"/>
                <a:cs typeface="Arimo"/>
                <a:sym typeface="Arimo"/>
              </a:rPr>
              <a:t>Inform</a:t>
            </a:r>
            <a:r>
              <a:rPr lang="en-US" sz="8800">
                <a:solidFill>
                  <a:srgbClr val="334157"/>
                </a:solidFill>
                <a:latin typeface="Arimo"/>
                <a:ea typeface="Arimo"/>
                <a:cs typeface="Arimo"/>
                <a:sym typeface="Arimo"/>
              </a:rPr>
              <a:t>ation System Strategic Management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30" y="8213956"/>
            <a:ext cx="7542150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by: ola sherif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26075" y="889100"/>
            <a:ext cx="1992150" cy="6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>
                <a:solidFill>
                  <a:srgbClr val="FDFDFD"/>
                </a:solidFill>
                <a:latin typeface="Arimo"/>
                <a:ea typeface="Arimo"/>
                <a:cs typeface="Arimo"/>
                <a:sym typeface="Arimo"/>
              </a:rPr>
              <a:t>6th Grade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424627" y="919000"/>
            <a:ext cx="6493598" cy="6893272"/>
          </a:xfrm>
          <a:custGeom>
            <a:avLst/>
            <a:gdLst/>
            <a:ahLst/>
            <a:cxnLst/>
            <a:rect r="r" b="b" t="t" l="l"/>
            <a:pathLst>
              <a:path h="6893272" w="6493598">
                <a:moveTo>
                  <a:pt x="0" y="0"/>
                </a:moveTo>
                <a:lnTo>
                  <a:pt x="6493598" y="0"/>
                </a:lnTo>
                <a:lnTo>
                  <a:pt x="6493598" y="6893272"/>
                </a:lnTo>
                <a:lnTo>
                  <a:pt x="0" y="6893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3837" y="128016"/>
            <a:ext cx="17540327" cy="996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</a:p>
          <a:p>
            <a:pPr algn="l">
              <a:lnSpc>
                <a:spcPts val="5106"/>
              </a:lnSpc>
            </a:pPr>
            <a:r>
              <a:rPr lang="en-US" b="true" sz="370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Information Needs Analysis 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Identifying info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rmation needs is done through four aspects: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External Environment: economy, politics, inflation, etc.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Company Environment: its specific market.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Marketing Environment: SWOT +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PEST analysis.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Company Values and Goals: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what the organization aims to achieve.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This part is very important because it forms the foundation of the entire planning process.</a:t>
            </a:r>
          </a:p>
          <a:p>
            <a:pPr algn="l">
              <a:lnSpc>
                <a:spcPts val="4554"/>
              </a:lnSpc>
            </a:pPr>
          </a:p>
          <a:p>
            <a:pPr algn="l">
              <a:lnSpc>
                <a:spcPts val="4830"/>
              </a:lnSpc>
            </a:pPr>
            <a:r>
              <a:rPr lang="en-US" sz="35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n-US" sz="3500">
                <a:solidFill>
                  <a:srgbClr val="38B6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350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Domain Analysis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main tool used in the chapter is: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Porter’s Value Chain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But it should be used as an integrated framework, not as separate functions.</a:t>
            </a:r>
          </a:p>
          <a:p>
            <a:pPr algn="l">
              <a:lnSpc>
                <a:spcPts val="4554"/>
              </a:lnSpc>
            </a:pPr>
          </a:p>
          <a:p>
            <a:pPr algn="l">
              <a:lnSpc>
                <a:spcPts val="4554"/>
              </a:lnSpc>
            </a:pPr>
          </a:p>
          <a:p>
            <a:pPr algn="l">
              <a:lnSpc>
                <a:spcPts val="5106"/>
              </a:lnSpc>
            </a:pPr>
            <a:r>
              <a:rPr lang="en-US" sz="37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36830"/>
            <a:ext cx="16923454" cy="8358350"/>
          </a:xfrm>
          <a:custGeom>
            <a:avLst/>
            <a:gdLst/>
            <a:ahLst/>
            <a:cxnLst/>
            <a:rect r="r" b="b" t="t" l="l"/>
            <a:pathLst>
              <a:path h="8358350" w="16923454">
                <a:moveTo>
                  <a:pt x="0" y="0"/>
                </a:moveTo>
                <a:lnTo>
                  <a:pt x="16923454" y="0"/>
                </a:lnTo>
                <a:lnTo>
                  <a:pt x="16923454" y="8358350"/>
                </a:lnTo>
                <a:lnTo>
                  <a:pt x="0" y="835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3837" y="816888"/>
            <a:ext cx="17540327" cy="767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</a:p>
          <a:p>
            <a:pPr algn="l">
              <a:lnSpc>
                <a:spcPts val="5106"/>
              </a:lnSpc>
            </a:pPr>
            <a:r>
              <a:rPr lang="en-US" b="true" sz="370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   Chapter Summary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chapter explains that: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Info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rmation is the starting point.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All strategies (Corporate, Business, IS, IT) must be continuously aligned.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Identifying the required information is the most important step.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There are four approaches to viewing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alignment, and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appropriate one should be chosen based on the nature of the organization.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Planning is a continuous process, not a one-time event.</a:t>
            </a:r>
          </a:p>
          <a:p>
            <a:pPr algn="l">
              <a:lnSpc>
                <a:spcPts val="4554"/>
              </a:lnSpc>
            </a:pPr>
          </a:p>
          <a:p>
            <a:pPr algn="l">
              <a:lnSpc>
                <a:spcPts val="4830"/>
              </a:lnSpc>
            </a:pPr>
            <a:r>
              <a:rPr lang="en-US" sz="35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n-US" sz="3500">
                <a:solidFill>
                  <a:srgbClr val="38B6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4554"/>
              </a:lnSpc>
            </a:pPr>
          </a:p>
          <a:p>
            <a:pPr algn="l">
              <a:lnSpc>
                <a:spcPts val="5106"/>
              </a:lnSpc>
            </a:pPr>
            <a:r>
              <a:rPr lang="en-US" sz="37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710184"/>
            <a:ext cx="18288000" cy="1164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</a:p>
          <a:p>
            <a:pPr algn="l">
              <a:lnSpc>
                <a:spcPts val="5106"/>
              </a:lnSpc>
            </a:pPr>
            <a:r>
              <a:rPr lang="en-US" b="true" sz="370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Information Needs AnalysisAl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Identifying info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rmation needs is done through four aspects: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External Environment: economy, politics, inflation, etc.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Company Environment: its specific market.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Marketing Environment: SWOT +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PEST analysis.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Company Values and Goals: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what the organization aims to achieve.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This part is very important because it forms the foundation of the entire planning process.</a:t>
            </a:r>
          </a:p>
          <a:p>
            <a:pPr algn="l">
              <a:lnSpc>
                <a:spcPts val="4554"/>
              </a:lnSpc>
            </a:pP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. Technology Potential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Start from the available technology and build the strategy around it.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Suit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able for technology-driven companies.</a:t>
            </a:r>
          </a:p>
          <a:p>
            <a:pPr algn="l">
              <a:lnSpc>
                <a:spcPts val="4554"/>
              </a:lnSpc>
            </a:pP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. Competitive Potential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Using IT to gain a competitive advantage.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Adjusting the business strategy to take advantage of new technologies.</a:t>
            </a:r>
          </a:p>
          <a:p>
            <a:pPr algn="l">
              <a:lnSpc>
                <a:spcPts val="4554"/>
              </a:lnSpc>
            </a:pP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554"/>
              </a:lnSpc>
            </a:pPr>
          </a:p>
          <a:p>
            <a:pPr algn="l">
              <a:lnSpc>
                <a:spcPts val="5106"/>
              </a:lnSpc>
            </a:pPr>
            <a:r>
              <a:rPr lang="en-US" sz="37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1685" y="1309421"/>
            <a:ext cx="17584630" cy="257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Se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</a:p>
          <a:p>
            <a:pPr algn="l">
              <a:lnSpc>
                <a:spcPts val="5106"/>
              </a:lnSpc>
            </a:pP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Focu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on the IS Strategy and IS Infrastr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uc</a:t>
            </a: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ture to improve internal service.</a:t>
            </a:r>
          </a:p>
          <a:p>
            <a:pPr algn="l">
              <a:lnSpc>
                <a:spcPts val="5106"/>
              </a:lnSpc>
            </a:pPr>
            <a:r>
              <a:rPr lang="en-US" sz="37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Risk: It may drift away from the business strategy</a:t>
            </a:r>
          </a:p>
          <a:p>
            <a:pPr algn="l">
              <a:lnSpc>
                <a:spcPts val="5106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0260" y="0"/>
            <a:ext cx="10906698" cy="10287000"/>
          </a:xfrm>
          <a:custGeom>
            <a:avLst/>
            <a:gdLst/>
            <a:ahLst/>
            <a:cxnLst/>
            <a:rect r="r" b="b" t="t" l="l"/>
            <a:pathLst>
              <a:path h="10287000" w="10906698">
                <a:moveTo>
                  <a:pt x="0" y="0"/>
                </a:moveTo>
                <a:lnTo>
                  <a:pt x="10906698" y="0"/>
                </a:lnTo>
                <a:lnTo>
                  <a:pt x="109066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12" r="0" b="-301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987" y="418819"/>
            <a:ext cx="1262399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b="true" sz="4276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mind map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4834" y="72197"/>
            <a:ext cx="6871310" cy="10142607"/>
          </a:xfrm>
          <a:custGeom>
            <a:avLst/>
            <a:gdLst/>
            <a:ahLst/>
            <a:cxnLst/>
            <a:rect r="r" b="b" t="t" l="l"/>
            <a:pathLst>
              <a:path h="10142607" w="6871310">
                <a:moveTo>
                  <a:pt x="0" y="0"/>
                </a:moveTo>
                <a:lnTo>
                  <a:pt x="6871309" y="0"/>
                </a:lnTo>
                <a:lnTo>
                  <a:pt x="6871309" y="10142606"/>
                </a:lnTo>
                <a:lnTo>
                  <a:pt x="0" y="1014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2" r="0" b="-8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835" y="418819"/>
            <a:ext cx="1262399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b="true" sz="4076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graphical summary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182" y="-38100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5500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practical side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182" y="613955"/>
            <a:ext cx="18149818" cy="1037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</a:pPr>
            <a:r>
              <a:rPr lang="en-US" b="true" sz="3709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Strat</a:t>
            </a:r>
            <a:r>
              <a:rPr lang="en-US" b="true" sz="3709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egic Alignment practical side</a:t>
            </a:r>
          </a:p>
          <a:p>
            <a:pPr algn="l">
              <a:lnSpc>
                <a:spcPts val="4565"/>
              </a:lnSpc>
            </a:pP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1- start by Id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entifying Information Needs:</a:t>
            </a:r>
          </a:p>
          <a:p>
            <a:pPr algn="l">
              <a:lnSpc>
                <a:spcPts val="4565"/>
              </a:lnSpc>
            </a:pP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Before anything else, determine what information is essential for your company or organization.</a:t>
            </a:r>
          </a:p>
          <a:p>
            <a:pPr algn="l">
              <a:lnSpc>
                <a:spcPts val="4565"/>
              </a:lnSpc>
            </a:pP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Examine the external environment (market, competitors, economy) and the internal environment (culture, structure, values).</a:t>
            </a:r>
          </a:p>
          <a:p>
            <a:pPr algn="l">
              <a:lnSpc>
                <a:spcPts val="4565"/>
              </a:lnSpc>
            </a:pPr>
          </a:p>
          <a:p>
            <a:pPr algn="l">
              <a:lnSpc>
                <a:spcPts val="4565"/>
              </a:lnSpc>
            </a:pP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2-Understand the Current Company Status:</a:t>
            </a:r>
          </a:p>
          <a:p>
            <a:pPr algn="l">
              <a:lnSpc>
                <a:spcPts val="4565"/>
              </a:lnSpc>
            </a:pP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Identify where you currently stand in using info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mati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 systems and t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chn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ol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y (IS m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ap).</a:t>
            </a:r>
          </a:p>
          <a:p>
            <a:pPr algn="l">
              <a:lnSpc>
                <a:spcPts val="4565"/>
              </a:lnSpc>
            </a:pP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Are you u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sing advanced or basic systems? Does 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technology suppor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 current operations, or is it misaligned?</a:t>
            </a:r>
          </a:p>
          <a:p>
            <a:pPr algn="l">
              <a:lnSpc>
                <a:spcPts val="4565"/>
              </a:lnSpc>
            </a:pPr>
          </a:p>
          <a:p>
            <a:pPr algn="l">
              <a:lnSpc>
                <a:spcPts val="4565"/>
              </a:lnSpc>
            </a:pP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3-Analyze the Key Domains:</a:t>
            </a:r>
          </a:p>
          <a:p>
            <a:pPr algn="l" marL="714248" indent="-357124" lvl="1">
              <a:lnSpc>
                <a:spcPts val="4565"/>
              </a:lnSpc>
              <a:buFont typeface="Arial"/>
              <a:buChar char="•"/>
            </a:pP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Business Domain: business strategies,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organizational structure, core opera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ions.</a:t>
            </a:r>
          </a:p>
          <a:p>
            <a:pPr algn="l" marL="714248" indent="-357124" lvl="1">
              <a:lnSpc>
                <a:spcPts val="4565"/>
              </a:lnSpc>
              <a:buFont typeface="Arial"/>
              <a:buChar char="•"/>
            </a:pP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IS Domain: IT infrastructure, systems, procedures,</a:t>
            </a:r>
            <a:r>
              <a:rPr lang="en-US" sz="330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and information strategy.</a:t>
            </a:r>
          </a:p>
          <a:p>
            <a:pPr algn="l">
              <a:lnSpc>
                <a:spcPts val="4565"/>
              </a:lnSpc>
            </a:pPr>
          </a:p>
          <a:p>
            <a:pPr algn="l">
              <a:lnSpc>
                <a:spcPts val="4565"/>
              </a:lnSpc>
            </a:pPr>
          </a:p>
          <a:p>
            <a:pPr algn="l">
              <a:lnSpc>
                <a:spcPts val="4565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587" y="581959"/>
            <a:ext cx="18030825" cy="824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4-</a:t>
            </a: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Choose an Alignment Perspective: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Strategy Execution: strategy is the main driver, and structure and technology adapt to it.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Technology Potential: technology leads, and the business adapts to what it provides.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Competitive Potential: use IT to gain a competitive advantage and adjust strategy according to new opportunities.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Service Level: focus on improving IS capabilities to enhance business performance.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5-Continuously Apply the Alignment Model: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Always link corporate strategy, business strategies, and information systems strategies.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Use tools such as Porter’s Value Chain, Strategic Grid, and Technology Grid to monitor current and future status.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6-Monitor New Technologies and Applications: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Some applications or technologies may have high potential but are new (High Potential).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Follow the lifecycle of technology and applications to decide when to adopt them or phase them out.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26748" y="-5407857"/>
            <a:ext cx="26332677" cy="22486215"/>
          </a:xfrm>
          <a:custGeom>
            <a:avLst/>
            <a:gdLst/>
            <a:ahLst/>
            <a:cxnLst/>
            <a:rect r="r" b="b" t="t" l="l"/>
            <a:pathLst>
              <a:path h="22486215" w="26332677">
                <a:moveTo>
                  <a:pt x="0" y="0"/>
                </a:moveTo>
                <a:lnTo>
                  <a:pt x="26332677" y="0"/>
                </a:lnTo>
                <a:lnTo>
                  <a:pt x="26332677" y="22486215"/>
                </a:lnTo>
                <a:lnTo>
                  <a:pt x="0" y="22486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76005" y="5356222"/>
            <a:ext cx="181095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>
                <a:solidFill>
                  <a:srgbClr val="4C69B2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948674" y="2387182"/>
            <a:ext cx="3452160" cy="2230924"/>
          </a:xfrm>
          <a:custGeom>
            <a:avLst/>
            <a:gdLst/>
            <a:ahLst/>
            <a:cxnLst/>
            <a:rect r="r" b="b" t="t" l="l"/>
            <a:pathLst>
              <a:path h="2230924" w="3452160">
                <a:moveTo>
                  <a:pt x="0" y="0"/>
                </a:moveTo>
                <a:lnTo>
                  <a:pt x="3452160" y="0"/>
                </a:lnTo>
                <a:lnTo>
                  <a:pt x="3452160" y="2230924"/>
                </a:lnTo>
                <a:lnTo>
                  <a:pt x="0" y="2230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85892" y="1899354"/>
            <a:ext cx="875984" cy="875984"/>
          </a:xfrm>
          <a:custGeom>
            <a:avLst/>
            <a:gdLst/>
            <a:ahLst/>
            <a:cxnLst/>
            <a:rect r="r" b="b" t="t" l="l"/>
            <a:pathLst>
              <a:path h="875984" w="875984">
                <a:moveTo>
                  <a:pt x="0" y="0"/>
                </a:moveTo>
                <a:lnTo>
                  <a:pt x="875984" y="0"/>
                </a:lnTo>
                <a:lnTo>
                  <a:pt x="875984" y="875984"/>
                </a:lnTo>
                <a:lnTo>
                  <a:pt x="0" y="875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04056" y="1004286"/>
            <a:ext cx="1121568" cy="1849976"/>
            <a:chOff x="0" y="0"/>
            <a:chExt cx="1495424" cy="24666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95425" cy="2466594"/>
            </a:xfrm>
            <a:custGeom>
              <a:avLst/>
              <a:gdLst/>
              <a:ahLst/>
              <a:cxnLst/>
              <a:rect r="r" b="b" t="t" l="l"/>
              <a:pathLst>
                <a:path h="2466594" w="1495425">
                  <a:moveTo>
                    <a:pt x="1495425" y="1291209"/>
                  </a:moveTo>
                  <a:lnTo>
                    <a:pt x="744982" y="0"/>
                  </a:lnTo>
                  <a:lnTo>
                    <a:pt x="0" y="1291209"/>
                  </a:lnTo>
                  <a:lnTo>
                    <a:pt x="380746" y="1291209"/>
                  </a:lnTo>
                  <a:lnTo>
                    <a:pt x="380746" y="2466594"/>
                  </a:lnTo>
                  <a:lnTo>
                    <a:pt x="1109091" y="2466594"/>
                  </a:lnTo>
                  <a:lnTo>
                    <a:pt x="1109091" y="1291209"/>
                  </a:lnTo>
                  <a:lnTo>
                    <a:pt x="1495425" y="1291209"/>
                  </a:lnTo>
                  <a:close/>
                </a:path>
              </a:pathLst>
            </a:custGeom>
            <a:solidFill>
              <a:srgbClr val="FFC53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007260" y="4659874"/>
            <a:ext cx="539898" cy="532864"/>
          </a:xfrm>
          <a:custGeom>
            <a:avLst/>
            <a:gdLst/>
            <a:ahLst/>
            <a:cxnLst/>
            <a:rect r="r" b="b" t="t" l="l"/>
            <a:pathLst>
              <a:path h="532864" w="539898">
                <a:moveTo>
                  <a:pt x="0" y="0"/>
                </a:moveTo>
                <a:lnTo>
                  <a:pt x="539898" y="0"/>
                </a:lnTo>
                <a:lnTo>
                  <a:pt x="539898" y="532864"/>
                </a:lnTo>
                <a:lnTo>
                  <a:pt x="0" y="5328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007226" y="5614426"/>
            <a:ext cx="332190" cy="547968"/>
            <a:chOff x="0" y="0"/>
            <a:chExt cx="442920" cy="7306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2976" cy="730631"/>
            </a:xfrm>
            <a:custGeom>
              <a:avLst/>
              <a:gdLst/>
              <a:ahLst/>
              <a:cxnLst/>
              <a:rect r="r" b="b" t="t" l="l"/>
              <a:pathLst>
                <a:path h="730631" w="442976">
                  <a:moveTo>
                    <a:pt x="442976" y="382524"/>
                  </a:moveTo>
                  <a:lnTo>
                    <a:pt x="220599" y="0"/>
                  </a:lnTo>
                  <a:lnTo>
                    <a:pt x="0" y="382524"/>
                  </a:lnTo>
                  <a:lnTo>
                    <a:pt x="112776" y="382524"/>
                  </a:lnTo>
                  <a:lnTo>
                    <a:pt x="112776" y="730631"/>
                  </a:lnTo>
                  <a:lnTo>
                    <a:pt x="328549" y="730631"/>
                  </a:lnTo>
                  <a:lnTo>
                    <a:pt x="328549" y="382524"/>
                  </a:lnTo>
                  <a:lnTo>
                    <a:pt x="442976" y="382524"/>
                  </a:lnTo>
                  <a:close/>
                </a:path>
              </a:pathLst>
            </a:custGeom>
            <a:solidFill>
              <a:srgbClr val="FFC53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420438" y="3235558"/>
            <a:ext cx="902768" cy="595036"/>
            <a:chOff x="0" y="0"/>
            <a:chExt cx="1203691" cy="7933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7827" y="0"/>
              <a:ext cx="849677" cy="784101"/>
            </a:xfrm>
            <a:custGeom>
              <a:avLst/>
              <a:gdLst/>
              <a:ahLst/>
              <a:cxnLst/>
              <a:rect r="r" b="b" t="t" l="l"/>
              <a:pathLst>
                <a:path h="784101" w="849677">
                  <a:moveTo>
                    <a:pt x="382088" y="0"/>
                  </a:moveTo>
                  <a:cubicBezTo>
                    <a:pt x="101418" y="35687"/>
                    <a:pt x="101418" y="35687"/>
                    <a:pt x="101418" y="35687"/>
                  </a:cubicBezTo>
                  <a:cubicBezTo>
                    <a:pt x="101418" y="35687"/>
                    <a:pt x="-207827" y="555879"/>
                    <a:pt x="253691" y="743458"/>
                  </a:cubicBezTo>
                  <a:cubicBezTo>
                    <a:pt x="263216" y="762508"/>
                    <a:pt x="403551" y="793369"/>
                    <a:pt x="482037" y="781431"/>
                  </a:cubicBezTo>
                  <a:cubicBezTo>
                    <a:pt x="995879" y="734060"/>
                    <a:pt x="841193" y="254127"/>
                    <a:pt x="777058" y="40386"/>
                  </a:cubicBezTo>
                  <a:cubicBezTo>
                    <a:pt x="382088" y="0"/>
                    <a:pt x="382088" y="0"/>
                    <a:pt x="382088" y="0"/>
                  </a:cubicBezTo>
                </a:path>
              </a:pathLst>
            </a:custGeom>
            <a:solidFill>
              <a:srgbClr val="334157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784554" y="4887226"/>
            <a:ext cx="1631244" cy="2568050"/>
          </a:xfrm>
          <a:custGeom>
            <a:avLst/>
            <a:gdLst/>
            <a:ahLst/>
            <a:cxnLst/>
            <a:rect r="r" b="b" t="t" l="l"/>
            <a:pathLst>
              <a:path h="2568050" w="1631244">
                <a:moveTo>
                  <a:pt x="0" y="0"/>
                </a:moveTo>
                <a:lnTo>
                  <a:pt x="1631244" y="0"/>
                </a:lnTo>
                <a:lnTo>
                  <a:pt x="1631244" y="2568050"/>
                </a:lnTo>
                <a:lnTo>
                  <a:pt x="0" y="2568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57204" y="3826510"/>
            <a:ext cx="851024" cy="1142414"/>
          </a:xfrm>
          <a:custGeom>
            <a:avLst/>
            <a:gdLst/>
            <a:ahLst/>
            <a:cxnLst/>
            <a:rect r="r" b="b" t="t" l="l"/>
            <a:pathLst>
              <a:path h="1142414" w="851024">
                <a:moveTo>
                  <a:pt x="0" y="0"/>
                </a:moveTo>
                <a:lnTo>
                  <a:pt x="851024" y="0"/>
                </a:lnTo>
                <a:lnTo>
                  <a:pt x="851024" y="1142414"/>
                </a:lnTo>
                <a:lnTo>
                  <a:pt x="0" y="11424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76824" y="7279624"/>
            <a:ext cx="618184" cy="544656"/>
            <a:chOff x="0" y="0"/>
            <a:chExt cx="824245" cy="7262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6075" y="59926"/>
              <a:ext cx="774187" cy="661846"/>
            </a:xfrm>
            <a:custGeom>
              <a:avLst/>
              <a:gdLst/>
              <a:ahLst/>
              <a:cxnLst/>
              <a:rect r="r" b="b" t="t" l="l"/>
              <a:pathLst>
                <a:path h="661846" w="774187">
                  <a:moveTo>
                    <a:pt x="427569" y="13861"/>
                  </a:moveTo>
                  <a:cubicBezTo>
                    <a:pt x="384770" y="173373"/>
                    <a:pt x="384770" y="173373"/>
                    <a:pt x="384770" y="173373"/>
                  </a:cubicBezTo>
                  <a:cubicBezTo>
                    <a:pt x="384770" y="173373"/>
                    <a:pt x="178268" y="411498"/>
                    <a:pt x="52284" y="487698"/>
                  </a:cubicBezTo>
                  <a:cubicBezTo>
                    <a:pt x="-26075" y="554373"/>
                    <a:pt x="2373" y="609110"/>
                    <a:pt x="19010" y="637685"/>
                  </a:cubicBezTo>
                  <a:cubicBezTo>
                    <a:pt x="38060" y="663847"/>
                    <a:pt x="294600" y="666260"/>
                    <a:pt x="358735" y="656735"/>
                  </a:cubicBezTo>
                  <a:cubicBezTo>
                    <a:pt x="498943" y="637685"/>
                    <a:pt x="577302" y="459123"/>
                    <a:pt x="662773" y="442486"/>
                  </a:cubicBezTo>
                  <a:cubicBezTo>
                    <a:pt x="748244" y="423436"/>
                    <a:pt x="798155" y="378224"/>
                    <a:pt x="762595" y="132987"/>
                  </a:cubicBezTo>
                  <a:cubicBezTo>
                    <a:pt x="734020" y="-59926"/>
                    <a:pt x="427569" y="13861"/>
                    <a:pt x="427569" y="13861"/>
                  </a:cubicBezTo>
                  <a:close/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26442" y="7456638"/>
            <a:ext cx="665842" cy="460234"/>
            <a:chOff x="0" y="0"/>
            <a:chExt cx="887789" cy="6136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43" y="0"/>
              <a:ext cx="877791" cy="558063"/>
            </a:xfrm>
            <a:custGeom>
              <a:avLst/>
              <a:gdLst/>
              <a:ahLst/>
              <a:cxnLst/>
              <a:rect r="r" b="b" t="t" l="l"/>
              <a:pathLst>
                <a:path h="558063" w="877791">
                  <a:moveTo>
                    <a:pt x="260230" y="195072"/>
                  </a:moveTo>
                  <a:cubicBezTo>
                    <a:pt x="260230" y="195072"/>
                    <a:pt x="176918" y="254508"/>
                    <a:pt x="105544" y="325882"/>
                  </a:cubicBezTo>
                  <a:cubicBezTo>
                    <a:pt x="36456" y="399542"/>
                    <a:pt x="-6343" y="461391"/>
                    <a:pt x="769" y="494665"/>
                  </a:cubicBezTo>
                  <a:cubicBezTo>
                    <a:pt x="10294" y="525526"/>
                    <a:pt x="179331" y="613537"/>
                    <a:pt x="453016" y="506603"/>
                  </a:cubicBezTo>
                  <a:cubicBezTo>
                    <a:pt x="591065" y="435229"/>
                    <a:pt x="867163" y="213995"/>
                    <a:pt x="874275" y="204597"/>
                  </a:cubicBezTo>
                  <a:cubicBezTo>
                    <a:pt x="881387" y="192659"/>
                    <a:pt x="878974" y="30988"/>
                    <a:pt x="855225" y="0"/>
                  </a:cubicBezTo>
                  <a:cubicBezTo>
                    <a:pt x="855225" y="0"/>
                    <a:pt x="843287" y="73787"/>
                    <a:pt x="793376" y="104648"/>
                  </a:cubicBezTo>
                  <a:cubicBezTo>
                    <a:pt x="741052" y="135509"/>
                    <a:pt x="526803" y="278257"/>
                    <a:pt x="526803" y="278257"/>
                  </a:cubicBezTo>
                  <a:cubicBezTo>
                    <a:pt x="526803" y="278257"/>
                    <a:pt x="410217" y="166497"/>
                    <a:pt x="260230" y="195072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749956" y="7279624"/>
            <a:ext cx="624992" cy="544656"/>
            <a:chOff x="0" y="0"/>
            <a:chExt cx="833323" cy="7262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4047" y="59926"/>
              <a:ext cx="775768" cy="659226"/>
            </a:xfrm>
            <a:custGeom>
              <a:avLst/>
              <a:gdLst/>
              <a:ahLst/>
              <a:cxnLst/>
              <a:rect r="r" b="b" t="t" l="l"/>
              <a:pathLst>
                <a:path h="659226" w="775768">
                  <a:moveTo>
                    <a:pt x="349714" y="13861"/>
                  </a:moveTo>
                  <a:cubicBezTo>
                    <a:pt x="390227" y="173373"/>
                    <a:pt x="390227" y="173373"/>
                    <a:pt x="390227" y="173373"/>
                  </a:cubicBezTo>
                  <a:cubicBezTo>
                    <a:pt x="390227" y="173373"/>
                    <a:pt x="628352" y="428135"/>
                    <a:pt x="740239" y="494810"/>
                  </a:cubicBezTo>
                  <a:cubicBezTo>
                    <a:pt x="809327" y="594759"/>
                    <a:pt x="759289" y="592473"/>
                    <a:pt x="742652" y="621048"/>
                  </a:cubicBezTo>
                  <a:cubicBezTo>
                    <a:pt x="723602" y="647210"/>
                    <a:pt x="504527" y="666260"/>
                    <a:pt x="440265" y="656735"/>
                  </a:cubicBezTo>
                  <a:cubicBezTo>
                    <a:pt x="299803" y="635272"/>
                    <a:pt x="197441" y="459123"/>
                    <a:pt x="111716" y="442486"/>
                  </a:cubicBezTo>
                  <a:cubicBezTo>
                    <a:pt x="25991" y="423436"/>
                    <a:pt x="-24047" y="378224"/>
                    <a:pt x="11640" y="132987"/>
                  </a:cubicBezTo>
                  <a:cubicBezTo>
                    <a:pt x="40215" y="-59926"/>
                    <a:pt x="349714" y="13861"/>
                    <a:pt x="349714" y="13861"/>
                  </a:cubicBezTo>
                  <a:close/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754040" y="7456638"/>
            <a:ext cx="664480" cy="460234"/>
            <a:chOff x="0" y="0"/>
            <a:chExt cx="885973" cy="6136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595" y="0"/>
              <a:ext cx="876014" cy="558190"/>
            </a:xfrm>
            <a:custGeom>
              <a:avLst/>
              <a:gdLst/>
              <a:ahLst/>
              <a:cxnLst/>
              <a:rect r="r" b="b" t="t" l="l"/>
              <a:pathLst>
                <a:path h="558190" w="876014">
                  <a:moveTo>
                    <a:pt x="616292" y="195072"/>
                  </a:moveTo>
                  <a:cubicBezTo>
                    <a:pt x="616292" y="195072"/>
                    <a:pt x="699477" y="254508"/>
                    <a:pt x="770724" y="325882"/>
                  </a:cubicBezTo>
                  <a:cubicBezTo>
                    <a:pt x="839558" y="399669"/>
                    <a:pt x="882357" y="461518"/>
                    <a:pt x="875245" y="494792"/>
                  </a:cubicBezTo>
                  <a:cubicBezTo>
                    <a:pt x="868133" y="525653"/>
                    <a:pt x="697064" y="613664"/>
                    <a:pt x="423887" y="506730"/>
                  </a:cubicBezTo>
                  <a:cubicBezTo>
                    <a:pt x="288505" y="435229"/>
                    <a:pt x="10629" y="214122"/>
                    <a:pt x="3517" y="204597"/>
                  </a:cubicBezTo>
                  <a:cubicBezTo>
                    <a:pt x="-3595" y="192659"/>
                    <a:pt x="-1182" y="30861"/>
                    <a:pt x="22567" y="0"/>
                  </a:cubicBezTo>
                  <a:cubicBezTo>
                    <a:pt x="22567" y="0"/>
                    <a:pt x="34505" y="73787"/>
                    <a:pt x="86702" y="104648"/>
                  </a:cubicBezTo>
                  <a:cubicBezTo>
                    <a:pt x="136613" y="135509"/>
                    <a:pt x="350354" y="278257"/>
                    <a:pt x="350354" y="278257"/>
                  </a:cubicBezTo>
                  <a:cubicBezTo>
                    <a:pt x="350354" y="278257"/>
                    <a:pt x="466686" y="166497"/>
                    <a:pt x="616419" y="195072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671538" y="3983098"/>
            <a:ext cx="1096120" cy="1037568"/>
            <a:chOff x="0" y="0"/>
            <a:chExt cx="1461493" cy="13834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1977" y="0"/>
              <a:ext cx="1399539" cy="1383411"/>
            </a:xfrm>
            <a:custGeom>
              <a:avLst/>
              <a:gdLst/>
              <a:ahLst/>
              <a:cxnLst/>
              <a:rect r="r" b="b" t="t" l="l"/>
              <a:pathLst>
                <a:path h="1383411" w="1399539">
                  <a:moveTo>
                    <a:pt x="1399539" y="209169"/>
                  </a:moveTo>
                  <a:cubicBezTo>
                    <a:pt x="986027" y="0"/>
                    <a:pt x="986027" y="0"/>
                    <a:pt x="986027" y="0"/>
                  </a:cubicBezTo>
                  <a:cubicBezTo>
                    <a:pt x="986027" y="0"/>
                    <a:pt x="211327" y="736854"/>
                    <a:pt x="104393" y="836676"/>
                  </a:cubicBezTo>
                  <a:cubicBezTo>
                    <a:pt x="-33402" y="960374"/>
                    <a:pt x="-61977" y="1278890"/>
                    <a:pt x="187578" y="1309751"/>
                  </a:cubicBezTo>
                  <a:cubicBezTo>
                    <a:pt x="874394" y="1383411"/>
                    <a:pt x="874394" y="1383411"/>
                    <a:pt x="874394" y="1383411"/>
                  </a:cubicBezTo>
                  <a:cubicBezTo>
                    <a:pt x="836421" y="948436"/>
                    <a:pt x="836421" y="948436"/>
                    <a:pt x="836421" y="948436"/>
                  </a:cubicBezTo>
                  <a:cubicBezTo>
                    <a:pt x="1285493" y="606171"/>
                    <a:pt x="1285493" y="606171"/>
                    <a:pt x="1285493" y="606171"/>
                  </a:cubicBezTo>
                  <a:cubicBezTo>
                    <a:pt x="1399539" y="209169"/>
                    <a:pt x="1399539" y="209169"/>
                    <a:pt x="1399539" y="209169"/>
                  </a:cubicBezTo>
                </a:path>
              </a:pathLst>
            </a:custGeom>
            <a:solidFill>
              <a:srgbClr val="FF494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082752" y="4501882"/>
            <a:ext cx="369004" cy="108932"/>
            <a:chOff x="0" y="0"/>
            <a:chExt cx="492005" cy="1452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1998" cy="145288"/>
            </a:xfrm>
            <a:custGeom>
              <a:avLst/>
              <a:gdLst/>
              <a:ahLst/>
              <a:cxnLst/>
              <a:rect r="r" b="b" t="t" l="l"/>
              <a:pathLst>
                <a:path h="145288" w="491998">
                  <a:moveTo>
                    <a:pt x="491998" y="0"/>
                  </a:moveTo>
                  <a:lnTo>
                    <a:pt x="482981" y="123444"/>
                  </a:lnTo>
                  <a:lnTo>
                    <a:pt x="0" y="145288"/>
                  </a:lnTo>
                  <a:lnTo>
                    <a:pt x="491998" y="0"/>
                  </a:lnTo>
                  <a:close/>
                </a:path>
              </a:pathLst>
            </a:custGeom>
            <a:solidFill>
              <a:srgbClr val="334157">
                <a:alpha val="8235"/>
              </a:srgbClr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170702" y="3938164"/>
            <a:ext cx="791112" cy="889148"/>
            <a:chOff x="0" y="0"/>
            <a:chExt cx="1054816" cy="11855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54862" cy="1183140"/>
            </a:xfrm>
            <a:custGeom>
              <a:avLst/>
              <a:gdLst/>
              <a:ahLst/>
              <a:cxnLst/>
              <a:rect r="r" b="b" t="t" l="l"/>
              <a:pathLst>
                <a:path h="1183140" w="1054862">
                  <a:moveTo>
                    <a:pt x="1054862" y="252349"/>
                  </a:moveTo>
                  <a:cubicBezTo>
                    <a:pt x="1054862" y="252349"/>
                    <a:pt x="559562" y="1180719"/>
                    <a:pt x="371475" y="1183132"/>
                  </a:cubicBezTo>
                  <a:cubicBezTo>
                    <a:pt x="185674" y="1185545"/>
                    <a:pt x="0" y="628523"/>
                    <a:pt x="0" y="628523"/>
                  </a:cubicBezTo>
                  <a:cubicBezTo>
                    <a:pt x="183388" y="0"/>
                    <a:pt x="183388" y="0"/>
                    <a:pt x="183388" y="0"/>
                  </a:cubicBezTo>
                  <a:cubicBezTo>
                    <a:pt x="183388" y="0"/>
                    <a:pt x="383413" y="683260"/>
                    <a:pt x="404749" y="692785"/>
                  </a:cubicBezTo>
                  <a:cubicBezTo>
                    <a:pt x="942848" y="38100"/>
                    <a:pt x="942848" y="38100"/>
                    <a:pt x="942848" y="38100"/>
                  </a:cubicBezTo>
                  <a:cubicBezTo>
                    <a:pt x="1054735" y="252349"/>
                    <a:pt x="1054735" y="252349"/>
                    <a:pt x="1054735" y="252349"/>
                  </a:cubicBezTo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900540" y="3880974"/>
            <a:ext cx="223308" cy="283220"/>
            <a:chOff x="0" y="0"/>
            <a:chExt cx="297744" cy="377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4023"/>
              <a:ext cx="297688" cy="360879"/>
            </a:xfrm>
            <a:custGeom>
              <a:avLst/>
              <a:gdLst/>
              <a:ahLst/>
              <a:cxnLst/>
              <a:rect r="r" b="b" t="t" l="l"/>
              <a:pathLst>
                <a:path h="360879" w="297688">
                  <a:moveTo>
                    <a:pt x="35687" y="330876"/>
                  </a:moveTo>
                  <a:cubicBezTo>
                    <a:pt x="35687" y="330876"/>
                    <a:pt x="159512" y="373675"/>
                    <a:pt x="214376" y="357038"/>
                  </a:cubicBezTo>
                  <a:cubicBezTo>
                    <a:pt x="266827" y="337988"/>
                    <a:pt x="297688" y="297602"/>
                    <a:pt x="297688" y="297602"/>
                  </a:cubicBezTo>
                  <a:cubicBezTo>
                    <a:pt x="190500" y="17313"/>
                    <a:pt x="190500" y="17313"/>
                    <a:pt x="190500" y="17313"/>
                  </a:cubicBezTo>
                  <a:cubicBezTo>
                    <a:pt x="190500" y="17313"/>
                    <a:pt x="116713" y="-4023"/>
                    <a:pt x="112014" y="676"/>
                  </a:cubicBezTo>
                  <a:cubicBezTo>
                    <a:pt x="109601" y="5502"/>
                    <a:pt x="0" y="195494"/>
                    <a:pt x="0" y="195494"/>
                  </a:cubicBezTo>
                  <a:cubicBezTo>
                    <a:pt x="35687" y="330876"/>
                    <a:pt x="35687" y="330876"/>
                    <a:pt x="35687" y="330876"/>
                  </a:cubicBezTo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3994492" y="4150580"/>
            <a:ext cx="66720" cy="5446"/>
            <a:chOff x="0" y="0"/>
            <a:chExt cx="88960" cy="726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8900" cy="7239"/>
            </a:xfrm>
            <a:custGeom>
              <a:avLst/>
              <a:gdLst/>
              <a:ahLst/>
              <a:cxnLst/>
              <a:rect r="r" b="b" t="t" l="l"/>
              <a:pathLst>
                <a:path h="7239" w="88900">
                  <a:moveTo>
                    <a:pt x="0" y="0"/>
                  </a:moveTo>
                  <a:cubicBezTo>
                    <a:pt x="19177" y="4826"/>
                    <a:pt x="38481" y="7239"/>
                    <a:pt x="57658" y="7239"/>
                  </a:cubicBezTo>
                  <a:cubicBezTo>
                    <a:pt x="69723" y="7239"/>
                    <a:pt x="79375" y="4826"/>
                    <a:pt x="88900" y="2413"/>
                  </a:cubicBezTo>
                  <a:cubicBezTo>
                    <a:pt x="79375" y="4826"/>
                    <a:pt x="69723" y="7239"/>
                    <a:pt x="57658" y="7239"/>
                  </a:cubicBezTo>
                  <a:cubicBezTo>
                    <a:pt x="38481" y="7239"/>
                    <a:pt x="19177" y="4826"/>
                    <a:pt x="0" y="0"/>
                  </a:cubicBezTo>
                </a:path>
              </a:pathLst>
            </a:custGeom>
            <a:solidFill>
              <a:srgbClr val="FFD1BE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3915518" y="4011692"/>
            <a:ext cx="198800" cy="144334"/>
          </a:xfrm>
          <a:custGeom>
            <a:avLst/>
            <a:gdLst/>
            <a:ahLst/>
            <a:cxnLst/>
            <a:rect r="r" b="b" t="t" l="l"/>
            <a:pathLst>
              <a:path h="144334" w="198800">
                <a:moveTo>
                  <a:pt x="0" y="0"/>
                </a:moveTo>
                <a:lnTo>
                  <a:pt x="198800" y="0"/>
                </a:lnTo>
                <a:lnTo>
                  <a:pt x="198800" y="144334"/>
                </a:lnTo>
                <a:lnTo>
                  <a:pt x="0" y="1443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009472" y="3743450"/>
            <a:ext cx="10894" cy="98038"/>
            <a:chOff x="0" y="0"/>
            <a:chExt cx="14525" cy="13071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478" cy="130683"/>
            </a:xfrm>
            <a:custGeom>
              <a:avLst/>
              <a:gdLst/>
              <a:ahLst/>
              <a:cxnLst/>
              <a:rect r="r" b="b" t="t" l="l"/>
              <a:pathLst>
                <a:path h="130683" w="14478">
                  <a:moveTo>
                    <a:pt x="0" y="0"/>
                  </a:moveTo>
                  <a:lnTo>
                    <a:pt x="14478" y="130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36" id="36"/>
          <p:cNvSpPr/>
          <p:nvPr/>
        </p:nvSpPr>
        <p:spPr>
          <a:xfrm rot="5017760">
            <a:off x="3965709" y="3792371"/>
            <a:ext cx="9845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3990408" y="3742088"/>
            <a:ext cx="49018" cy="103484"/>
            <a:chOff x="0" y="0"/>
            <a:chExt cx="65357" cy="13797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5405" cy="137922"/>
            </a:xfrm>
            <a:custGeom>
              <a:avLst/>
              <a:gdLst/>
              <a:ahLst/>
              <a:cxnLst/>
              <a:rect r="r" b="b" t="t" l="l"/>
              <a:pathLst>
                <a:path h="137922" w="65405">
                  <a:moveTo>
                    <a:pt x="16383" y="137922"/>
                  </a:moveTo>
                  <a:lnTo>
                    <a:pt x="65405" y="130683"/>
                  </a:lnTo>
                  <a:lnTo>
                    <a:pt x="49022" y="0"/>
                  </a:lnTo>
                  <a:lnTo>
                    <a:pt x="0" y="5461"/>
                  </a:lnTo>
                  <a:lnTo>
                    <a:pt x="16383" y="137922"/>
                  </a:lnTo>
                  <a:close/>
                </a:path>
              </a:pathLst>
            </a:custGeom>
            <a:solidFill>
              <a:srgbClr val="4C69B2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3974068" y="3810170"/>
            <a:ext cx="122548" cy="321346"/>
          </a:xfrm>
          <a:custGeom>
            <a:avLst/>
            <a:gdLst/>
            <a:ahLst/>
            <a:cxnLst/>
            <a:rect r="r" b="b" t="t" l="l"/>
            <a:pathLst>
              <a:path h="321346" w="122548">
                <a:moveTo>
                  <a:pt x="0" y="0"/>
                </a:moveTo>
                <a:lnTo>
                  <a:pt x="122548" y="0"/>
                </a:lnTo>
                <a:lnTo>
                  <a:pt x="122548" y="321346"/>
                </a:lnTo>
                <a:lnTo>
                  <a:pt x="0" y="3213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3827012" y="3328150"/>
            <a:ext cx="322708" cy="404406"/>
            <a:chOff x="0" y="0"/>
            <a:chExt cx="430277" cy="53920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2559" y="11045"/>
              <a:ext cx="405033" cy="517169"/>
            </a:xfrm>
            <a:custGeom>
              <a:avLst/>
              <a:gdLst/>
              <a:ahLst/>
              <a:cxnLst/>
              <a:rect r="r" b="b" t="t" l="l"/>
              <a:pathLst>
                <a:path h="517169" w="405033">
                  <a:moveTo>
                    <a:pt x="1665" y="278769"/>
                  </a:moveTo>
                  <a:cubicBezTo>
                    <a:pt x="13603" y="421263"/>
                    <a:pt x="115711" y="528197"/>
                    <a:pt x="227471" y="516259"/>
                  </a:cubicBezTo>
                  <a:cubicBezTo>
                    <a:pt x="339231" y="506734"/>
                    <a:pt x="417590" y="383290"/>
                    <a:pt x="403366" y="240669"/>
                  </a:cubicBezTo>
                  <a:cubicBezTo>
                    <a:pt x="391555" y="98175"/>
                    <a:pt x="289320" y="-11045"/>
                    <a:pt x="177560" y="893"/>
                  </a:cubicBezTo>
                  <a:cubicBezTo>
                    <a:pt x="65927" y="10291"/>
                    <a:pt x="-12559" y="136275"/>
                    <a:pt x="1665" y="278769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3792972" y="3280492"/>
            <a:ext cx="394876" cy="511974"/>
            <a:chOff x="0" y="0"/>
            <a:chExt cx="526501" cy="68263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32268" y="40451"/>
              <a:ext cx="462005" cy="601724"/>
            </a:xfrm>
            <a:custGeom>
              <a:avLst/>
              <a:gdLst/>
              <a:ahLst/>
              <a:cxnLst/>
              <a:rect r="r" b="b" t="t" l="l"/>
              <a:pathLst>
                <a:path h="601724" w="462005">
                  <a:moveTo>
                    <a:pt x="36820" y="123633"/>
                  </a:moveTo>
                  <a:cubicBezTo>
                    <a:pt x="105908" y="-9590"/>
                    <a:pt x="246497" y="-40451"/>
                    <a:pt x="356098" y="57085"/>
                  </a:cubicBezTo>
                  <a:cubicBezTo>
                    <a:pt x="463286" y="154621"/>
                    <a:pt x="494274" y="342454"/>
                    <a:pt x="425186" y="478090"/>
                  </a:cubicBezTo>
                  <a:cubicBezTo>
                    <a:pt x="356098" y="611313"/>
                    <a:pt x="213096" y="642174"/>
                    <a:pt x="105908" y="544638"/>
                  </a:cubicBezTo>
                  <a:cubicBezTo>
                    <a:pt x="-1280" y="447102"/>
                    <a:pt x="-32268" y="259269"/>
                    <a:pt x="36820" y="123633"/>
                  </a:cubicBezTo>
                  <a:close/>
                  <a:moveTo>
                    <a:pt x="129784" y="499426"/>
                  </a:moveTo>
                  <a:cubicBezTo>
                    <a:pt x="217922" y="577912"/>
                    <a:pt x="332222" y="554163"/>
                    <a:pt x="389499" y="444689"/>
                  </a:cubicBezTo>
                  <a:cubicBezTo>
                    <a:pt x="444236" y="335215"/>
                    <a:pt x="420487" y="180656"/>
                    <a:pt x="332349" y="102170"/>
                  </a:cubicBezTo>
                  <a:cubicBezTo>
                    <a:pt x="244211" y="23684"/>
                    <a:pt x="127371" y="47560"/>
                    <a:pt x="72507" y="156907"/>
                  </a:cubicBezTo>
                  <a:cubicBezTo>
                    <a:pt x="15357" y="266381"/>
                    <a:pt x="41519" y="420940"/>
                    <a:pt x="129657" y="499426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3979516" y="3874166"/>
            <a:ext cx="202884" cy="246456"/>
          </a:xfrm>
          <a:custGeom>
            <a:avLst/>
            <a:gdLst/>
            <a:ahLst/>
            <a:cxnLst/>
            <a:rect r="r" b="b" t="t" l="l"/>
            <a:pathLst>
              <a:path h="246456" w="202884">
                <a:moveTo>
                  <a:pt x="0" y="0"/>
                </a:moveTo>
                <a:lnTo>
                  <a:pt x="202884" y="0"/>
                </a:lnTo>
                <a:lnTo>
                  <a:pt x="202884" y="246456"/>
                </a:lnTo>
                <a:lnTo>
                  <a:pt x="0" y="2464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3876030" y="3816978"/>
            <a:ext cx="236924" cy="234202"/>
            <a:chOff x="0" y="0"/>
            <a:chExt cx="315899" cy="31226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15100"/>
              <a:ext cx="315849" cy="297193"/>
            </a:xfrm>
            <a:custGeom>
              <a:avLst/>
              <a:gdLst/>
              <a:ahLst/>
              <a:cxnLst/>
              <a:rect r="r" b="b" t="t" l="l"/>
              <a:pathLst>
                <a:path h="297193" w="315849">
                  <a:moveTo>
                    <a:pt x="0" y="189878"/>
                  </a:moveTo>
                  <a:cubicBezTo>
                    <a:pt x="0" y="189878"/>
                    <a:pt x="40386" y="65926"/>
                    <a:pt x="121158" y="1537"/>
                  </a:cubicBezTo>
                  <a:cubicBezTo>
                    <a:pt x="161544" y="-15100"/>
                    <a:pt x="315849" y="108852"/>
                    <a:pt x="315849" y="108852"/>
                  </a:cubicBezTo>
                  <a:cubicBezTo>
                    <a:pt x="303911" y="168415"/>
                    <a:pt x="225552" y="175654"/>
                    <a:pt x="170942" y="130315"/>
                  </a:cubicBezTo>
                  <a:cubicBezTo>
                    <a:pt x="170942" y="130315"/>
                    <a:pt x="211328" y="261379"/>
                    <a:pt x="59309" y="297193"/>
                  </a:cubicBezTo>
                  <a:cubicBezTo>
                    <a:pt x="0" y="189878"/>
                    <a:pt x="0" y="189878"/>
                    <a:pt x="0" y="189878"/>
                  </a:cubicBezTo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3961814" y="4007608"/>
            <a:ext cx="31318" cy="27232"/>
            <a:chOff x="0" y="0"/>
            <a:chExt cx="41757" cy="3630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1783" cy="36322"/>
            </a:xfrm>
            <a:custGeom>
              <a:avLst/>
              <a:gdLst/>
              <a:ahLst/>
              <a:cxnLst/>
              <a:rect r="r" b="b" t="t" l="l"/>
              <a:pathLst>
                <a:path h="36322" w="41783">
                  <a:moveTo>
                    <a:pt x="39497" y="0"/>
                  </a:moveTo>
                  <a:cubicBezTo>
                    <a:pt x="39497" y="2413"/>
                    <a:pt x="39497" y="4826"/>
                    <a:pt x="41783" y="4826"/>
                  </a:cubicBezTo>
                  <a:cubicBezTo>
                    <a:pt x="39497" y="7239"/>
                    <a:pt x="37084" y="9652"/>
                    <a:pt x="34798" y="14478"/>
                  </a:cubicBezTo>
                  <a:cubicBezTo>
                    <a:pt x="25527" y="24257"/>
                    <a:pt x="13970" y="31496"/>
                    <a:pt x="0" y="36322"/>
                  </a:cubicBezTo>
                  <a:cubicBezTo>
                    <a:pt x="9271" y="31496"/>
                    <a:pt x="13970" y="26670"/>
                    <a:pt x="20828" y="21844"/>
                  </a:cubicBezTo>
                  <a:cubicBezTo>
                    <a:pt x="25527" y="19431"/>
                    <a:pt x="27813" y="14605"/>
                    <a:pt x="32385" y="9779"/>
                  </a:cubicBezTo>
                  <a:cubicBezTo>
                    <a:pt x="32385" y="9779"/>
                    <a:pt x="32385" y="9779"/>
                    <a:pt x="34671" y="7366"/>
                  </a:cubicBezTo>
                  <a:cubicBezTo>
                    <a:pt x="34671" y="4953"/>
                    <a:pt x="36957" y="2540"/>
                    <a:pt x="39370" y="127"/>
                  </a:cubicBezTo>
                </a:path>
              </a:pathLst>
            </a:custGeom>
            <a:solidFill>
              <a:srgbClr val="FF643C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3991770" y="3909570"/>
            <a:ext cx="121186" cy="102122"/>
          </a:xfrm>
          <a:custGeom>
            <a:avLst/>
            <a:gdLst/>
            <a:ahLst/>
            <a:cxnLst/>
            <a:rect r="r" b="b" t="t" l="l"/>
            <a:pathLst>
              <a:path h="102122" w="121186">
                <a:moveTo>
                  <a:pt x="0" y="0"/>
                </a:moveTo>
                <a:lnTo>
                  <a:pt x="121186" y="0"/>
                </a:lnTo>
                <a:lnTo>
                  <a:pt x="121186" y="102122"/>
                </a:lnTo>
                <a:lnTo>
                  <a:pt x="0" y="1021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3961814" y="3909570"/>
            <a:ext cx="151142" cy="125270"/>
          </a:xfrm>
          <a:custGeom>
            <a:avLst/>
            <a:gdLst/>
            <a:ahLst/>
            <a:cxnLst/>
            <a:rect r="r" b="b" t="t" l="l"/>
            <a:pathLst>
              <a:path h="125270" w="151142">
                <a:moveTo>
                  <a:pt x="0" y="0"/>
                </a:moveTo>
                <a:lnTo>
                  <a:pt x="151142" y="0"/>
                </a:lnTo>
                <a:lnTo>
                  <a:pt x="151142" y="125270"/>
                </a:lnTo>
                <a:lnTo>
                  <a:pt x="0" y="1252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4017640" y="4059350"/>
            <a:ext cx="107570" cy="21786"/>
            <a:chOff x="0" y="0"/>
            <a:chExt cx="143427" cy="2904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3383" cy="29083"/>
            </a:xfrm>
            <a:custGeom>
              <a:avLst/>
              <a:gdLst/>
              <a:ahLst/>
              <a:cxnLst/>
              <a:rect r="r" b="b" t="t" l="l"/>
              <a:pathLst>
                <a:path h="29083" w="143383">
                  <a:moveTo>
                    <a:pt x="143383" y="0"/>
                  </a:moveTo>
                  <a:cubicBezTo>
                    <a:pt x="0" y="29083"/>
                    <a:pt x="0" y="29083"/>
                    <a:pt x="0" y="29083"/>
                  </a:cubicBezTo>
                  <a:cubicBezTo>
                    <a:pt x="7112" y="21844"/>
                    <a:pt x="16764" y="17018"/>
                    <a:pt x="16764" y="17018"/>
                  </a:cubicBezTo>
                  <a:cubicBezTo>
                    <a:pt x="143383" y="0"/>
                    <a:pt x="143383" y="0"/>
                    <a:pt x="143383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3997216" y="4000798"/>
            <a:ext cx="126632" cy="21786"/>
            <a:chOff x="0" y="0"/>
            <a:chExt cx="168843" cy="2904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68783" cy="29083"/>
            </a:xfrm>
            <a:custGeom>
              <a:avLst/>
              <a:gdLst/>
              <a:ahLst/>
              <a:cxnLst/>
              <a:rect r="r" b="b" t="t" l="l"/>
              <a:pathLst>
                <a:path h="29083" w="168783">
                  <a:moveTo>
                    <a:pt x="168783" y="0"/>
                  </a:moveTo>
                  <a:cubicBezTo>
                    <a:pt x="21463" y="29083"/>
                    <a:pt x="21463" y="29083"/>
                    <a:pt x="21463" y="29083"/>
                  </a:cubicBezTo>
                  <a:cubicBezTo>
                    <a:pt x="21463" y="29083"/>
                    <a:pt x="9525" y="26670"/>
                    <a:pt x="0" y="19304"/>
                  </a:cubicBezTo>
                  <a:cubicBezTo>
                    <a:pt x="168783" y="0"/>
                    <a:pt x="168783" y="0"/>
                    <a:pt x="168783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4009472" y="3949056"/>
            <a:ext cx="103484" cy="28594"/>
            <a:chOff x="0" y="0"/>
            <a:chExt cx="137979" cy="3812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37922" cy="38100"/>
            </a:xfrm>
            <a:custGeom>
              <a:avLst/>
              <a:gdLst/>
              <a:ahLst/>
              <a:cxnLst/>
              <a:rect r="r" b="b" t="t" l="l"/>
              <a:pathLst>
                <a:path h="38100" w="137922">
                  <a:moveTo>
                    <a:pt x="137922" y="0"/>
                  </a:moveTo>
                  <a:cubicBezTo>
                    <a:pt x="0" y="38100"/>
                    <a:pt x="0" y="38100"/>
                    <a:pt x="0" y="38100"/>
                  </a:cubicBezTo>
                  <a:cubicBezTo>
                    <a:pt x="0" y="35687"/>
                    <a:pt x="2413" y="26162"/>
                    <a:pt x="2413" y="23749"/>
                  </a:cubicBezTo>
                  <a:cubicBezTo>
                    <a:pt x="137922" y="0"/>
                    <a:pt x="137922" y="0"/>
                    <a:pt x="137922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4009472" y="3966758"/>
            <a:ext cx="1362" cy="10894"/>
            <a:chOff x="0" y="0"/>
            <a:chExt cx="1816" cy="1452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FF5C33"/>
            </a:solidFill>
          </p:spPr>
        </p:sp>
      </p:grpSp>
      <p:sp>
        <p:nvSpPr>
          <p:cNvPr name="Freeform 59" id="59"/>
          <p:cNvSpPr/>
          <p:nvPr/>
        </p:nvSpPr>
        <p:spPr>
          <a:xfrm flipH="false" flipV="false" rot="0">
            <a:off x="3167980" y="3919100"/>
            <a:ext cx="822428" cy="1021228"/>
          </a:xfrm>
          <a:custGeom>
            <a:avLst/>
            <a:gdLst/>
            <a:ahLst/>
            <a:cxnLst/>
            <a:rect r="r" b="b" t="t" l="l"/>
            <a:pathLst>
              <a:path h="1021228" w="822428">
                <a:moveTo>
                  <a:pt x="0" y="0"/>
                </a:moveTo>
                <a:lnTo>
                  <a:pt x="822428" y="0"/>
                </a:lnTo>
                <a:lnTo>
                  <a:pt x="822428" y="1021228"/>
                </a:lnTo>
                <a:lnTo>
                  <a:pt x="0" y="102122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3251038" y="4266318"/>
            <a:ext cx="132080" cy="580058"/>
            <a:chOff x="0" y="0"/>
            <a:chExt cx="176107" cy="77341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61380" cy="773430"/>
            </a:xfrm>
            <a:custGeom>
              <a:avLst/>
              <a:gdLst/>
              <a:ahLst/>
              <a:cxnLst/>
              <a:rect r="r" b="b" t="t" l="l"/>
              <a:pathLst>
                <a:path h="773430" w="161380">
                  <a:moveTo>
                    <a:pt x="76200" y="0"/>
                  </a:moveTo>
                  <a:cubicBezTo>
                    <a:pt x="76200" y="0"/>
                    <a:pt x="176149" y="157099"/>
                    <a:pt x="159512" y="211836"/>
                  </a:cubicBezTo>
                  <a:cubicBezTo>
                    <a:pt x="142748" y="264160"/>
                    <a:pt x="76200" y="356997"/>
                    <a:pt x="76200" y="356997"/>
                  </a:cubicBezTo>
                  <a:cubicBezTo>
                    <a:pt x="76200" y="773430"/>
                    <a:pt x="76200" y="773430"/>
                    <a:pt x="76200" y="773430"/>
                  </a:cubicBezTo>
                  <a:cubicBezTo>
                    <a:pt x="50038" y="732917"/>
                    <a:pt x="26162" y="687705"/>
                    <a:pt x="4699" y="640207"/>
                  </a:cubicBezTo>
                  <a:cubicBezTo>
                    <a:pt x="0" y="378333"/>
                    <a:pt x="0" y="378333"/>
                    <a:pt x="0" y="378333"/>
                  </a:cubicBezTo>
                  <a:cubicBezTo>
                    <a:pt x="2413" y="347345"/>
                    <a:pt x="97536" y="266446"/>
                    <a:pt x="114173" y="192659"/>
                  </a:cubicBezTo>
                  <a:cubicBezTo>
                    <a:pt x="121412" y="157099"/>
                    <a:pt x="99949" y="73787"/>
                    <a:pt x="76200" y="0"/>
                  </a:cubicBezTo>
                </a:path>
              </a:pathLst>
            </a:custGeom>
            <a:solidFill>
              <a:srgbClr val="334157">
                <a:alpha val="8235"/>
              </a:srgbClr>
            </a:solidFill>
          </p:spPr>
        </p:sp>
      </p:grpSp>
      <p:sp>
        <p:nvSpPr>
          <p:cNvPr name="Freeform 62" id="62"/>
          <p:cNvSpPr/>
          <p:nvPr/>
        </p:nvSpPr>
        <p:spPr>
          <a:xfrm flipH="false" flipV="false" rot="0">
            <a:off x="2457202" y="3826510"/>
            <a:ext cx="885066" cy="1180540"/>
          </a:xfrm>
          <a:custGeom>
            <a:avLst/>
            <a:gdLst/>
            <a:ahLst/>
            <a:cxnLst/>
            <a:rect r="r" b="b" t="t" l="l"/>
            <a:pathLst>
              <a:path h="1180540" w="885066">
                <a:moveTo>
                  <a:pt x="0" y="0"/>
                </a:moveTo>
                <a:lnTo>
                  <a:pt x="885066" y="0"/>
                </a:lnTo>
                <a:lnTo>
                  <a:pt x="885066" y="1180540"/>
                </a:lnTo>
                <a:lnTo>
                  <a:pt x="0" y="11805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770940" y="4887226"/>
            <a:ext cx="1644858" cy="2461842"/>
          </a:xfrm>
          <a:custGeom>
            <a:avLst/>
            <a:gdLst/>
            <a:ahLst/>
            <a:cxnLst/>
            <a:rect r="r" b="b" t="t" l="l"/>
            <a:pathLst>
              <a:path h="2461842" w="1644858">
                <a:moveTo>
                  <a:pt x="0" y="0"/>
                </a:moveTo>
                <a:lnTo>
                  <a:pt x="1644858" y="0"/>
                </a:lnTo>
                <a:lnTo>
                  <a:pt x="1644858" y="2461842"/>
                </a:lnTo>
                <a:lnTo>
                  <a:pt x="0" y="246184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2785360" y="3620902"/>
            <a:ext cx="250542" cy="479296"/>
            <a:chOff x="0" y="0"/>
            <a:chExt cx="334056" cy="63906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34010" cy="639064"/>
            </a:xfrm>
            <a:custGeom>
              <a:avLst/>
              <a:gdLst/>
              <a:ahLst/>
              <a:cxnLst/>
              <a:rect r="r" b="b" t="t" l="l"/>
              <a:pathLst>
                <a:path h="639064" w="334010">
                  <a:moveTo>
                    <a:pt x="334010" y="337312"/>
                  </a:moveTo>
                  <a:cubicBezTo>
                    <a:pt x="334010" y="377698"/>
                    <a:pt x="334010" y="553466"/>
                    <a:pt x="245745" y="639064"/>
                  </a:cubicBezTo>
                  <a:cubicBezTo>
                    <a:pt x="71628" y="560705"/>
                    <a:pt x="2413" y="292227"/>
                    <a:pt x="2413" y="292227"/>
                  </a:cubicBezTo>
                  <a:cubicBezTo>
                    <a:pt x="2413" y="280289"/>
                    <a:pt x="2413" y="280289"/>
                    <a:pt x="2413" y="280289"/>
                  </a:cubicBezTo>
                  <a:cubicBezTo>
                    <a:pt x="0" y="68834"/>
                    <a:pt x="0" y="68834"/>
                    <a:pt x="0" y="68834"/>
                  </a:cubicBezTo>
                  <a:cubicBezTo>
                    <a:pt x="2413" y="26162"/>
                    <a:pt x="298323" y="0"/>
                    <a:pt x="298323" y="0"/>
                  </a:cubicBezTo>
                  <a:cubicBezTo>
                    <a:pt x="334010" y="337312"/>
                    <a:pt x="334010" y="337312"/>
                    <a:pt x="334010" y="337312"/>
                  </a:cubicBezTo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2785358" y="3679452"/>
            <a:ext cx="234202" cy="122548"/>
            <a:chOff x="0" y="0"/>
            <a:chExt cx="312269" cy="16339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12293" cy="163322"/>
            </a:xfrm>
            <a:custGeom>
              <a:avLst/>
              <a:gdLst/>
              <a:ahLst/>
              <a:cxnLst/>
              <a:rect r="r" b="b" t="t" l="l"/>
              <a:pathLst>
                <a:path h="163322" w="312293">
                  <a:moveTo>
                    <a:pt x="0" y="0"/>
                  </a:moveTo>
                  <a:cubicBezTo>
                    <a:pt x="73914" y="70993"/>
                    <a:pt x="190754" y="151511"/>
                    <a:pt x="286004" y="151511"/>
                  </a:cubicBezTo>
                  <a:cubicBezTo>
                    <a:pt x="295529" y="151511"/>
                    <a:pt x="302641" y="149098"/>
                    <a:pt x="309880" y="149098"/>
                  </a:cubicBezTo>
                  <a:cubicBezTo>
                    <a:pt x="312293" y="151511"/>
                    <a:pt x="312293" y="151511"/>
                    <a:pt x="312293" y="151511"/>
                  </a:cubicBezTo>
                  <a:cubicBezTo>
                    <a:pt x="312293" y="151511"/>
                    <a:pt x="278892" y="163322"/>
                    <a:pt x="228854" y="163322"/>
                  </a:cubicBezTo>
                  <a:cubicBezTo>
                    <a:pt x="166878" y="163322"/>
                    <a:pt x="78740" y="144399"/>
                    <a:pt x="0" y="5918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865D"/>
            </a:solidFill>
          </p:spPr>
        </p:sp>
      </p:grpSp>
      <p:sp>
        <p:nvSpPr>
          <p:cNvPr name="Freeform 68" id="68"/>
          <p:cNvSpPr/>
          <p:nvPr/>
        </p:nvSpPr>
        <p:spPr>
          <a:xfrm flipH="false" flipV="false" rot="0">
            <a:off x="2702298" y="3220580"/>
            <a:ext cx="480658" cy="589590"/>
          </a:xfrm>
          <a:custGeom>
            <a:avLst/>
            <a:gdLst/>
            <a:ahLst/>
            <a:cxnLst/>
            <a:rect r="r" b="b" t="t" l="l"/>
            <a:pathLst>
              <a:path h="589590" w="480658">
                <a:moveTo>
                  <a:pt x="0" y="0"/>
                </a:moveTo>
                <a:lnTo>
                  <a:pt x="480658" y="0"/>
                </a:lnTo>
                <a:lnTo>
                  <a:pt x="480658" y="589590"/>
                </a:lnTo>
                <a:lnTo>
                  <a:pt x="0" y="58959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9" id="69"/>
          <p:cNvGrpSpPr/>
          <p:nvPr/>
        </p:nvGrpSpPr>
        <p:grpSpPr>
          <a:xfrm rot="0">
            <a:off x="2813952" y="3554182"/>
            <a:ext cx="87144" cy="43572"/>
            <a:chOff x="0" y="0"/>
            <a:chExt cx="116192" cy="58096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16205" cy="58039"/>
            </a:xfrm>
            <a:custGeom>
              <a:avLst/>
              <a:gdLst/>
              <a:ahLst/>
              <a:cxnLst/>
              <a:rect r="r" b="b" t="t" l="l"/>
              <a:pathLst>
                <a:path h="58039" w="116205">
                  <a:moveTo>
                    <a:pt x="54483" y="0"/>
                  </a:moveTo>
                  <a:cubicBezTo>
                    <a:pt x="56896" y="0"/>
                    <a:pt x="59182" y="0"/>
                    <a:pt x="61595" y="0"/>
                  </a:cubicBezTo>
                  <a:cubicBezTo>
                    <a:pt x="92456" y="2413"/>
                    <a:pt x="116205" y="33909"/>
                    <a:pt x="116205" y="33909"/>
                  </a:cubicBezTo>
                  <a:cubicBezTo>
                    <a:pt x="116205" y="33909"/>
                    <a:pt x="90170" y="58039"/>
                    <a:pt x="61595" y="58039"/>
                  </a:cubicBezTo>
                  <a:cubicBezTo>
                    <a:pt x="59182" y="58039"/>
                    <a:pt x="56896" y="58039"/>
                    <a:pt x="56896" y="58039"/>
                  </a:cubicBezTo>
                  <a:cubicBezTo>
                    <a:pt x="23749" y="53213"/>
                    <a:pt x="0" y="24257"/>
                    <a:pt x="0" y="24257"/>
                  </a:cubicBezTo>
                  <a:cubicBezTo>
                    <a:pt x="0" y="24257"/>
                    <a:pt x="26035" y="0"/>
                    <a:pt x="54483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3151640" y="3520140"/>
            <a:ext cx="31318" cy="34040"/>
            <a:chOff x="0" y="0"/>
            <a:chExt cx="41757" cy="4538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41783" cy="45339"/>
            </a:xfrm>
            <a:custGeom>
              <a:avLst/>
              <a:gdLst/>
              <a:ahLst/>
              <a:cxnLst/>
              <a:rect r="r" b="b" t="t" l="l"/>
              <a:pathLst>
                <a:path h="45339" w="41783">
                  <a:moveTo>
                    <a:pt x="37084" y="0"/>
                  </a:moveTo>
                  <a:cubicBezTo>
                    <a:pt x="39370" y="16764"/>
                    <a:pt x="39370" y="31115"/>
                    <a:pt x="41783" y="45339"/>
                  </a:cubicBezTo>
                  <a:cubicBezTo>
                    <a:pt x="39497" y="45339"/>
                    <a:pt x="37084" y="45339"/>
                    <a:pt x="34798" y="45339"/>
                  </a:cubicBezTo>
                  <a:cubicBezTo>
                    <a:pt x="16256" y="45339"/>
                    <a:pt x="0" y="35814"/>
                    <a:pt x="0" y="35814"/>
                  </a:cubicBezTo>
                  <a:cubicBezTo>
                    <a:pt x="0" y="35814"/>
                    <a:pt x="13970" y="9525"/>
                    <a:pt x="37084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3084918" y="3473846"/>
            <a:ext cx="50382" cy="89868"/>
            <a:chOff x="0" y="0"/>
            <a:chExt cx="67176" cy="119824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2043" y="0"/>
              <a:ext cx="65140" cy="117626"/>
            </a:xfrm>
            <a:custGeom>
              <a:avLst/>
              <a:gdLst/>
              <a:ahLst/>
              <a:cxnLst/>
              <a:rect r="r" b="b" t="t" l="l"/>
              <a:pathLst>
                <a:path h="117626" w="65140">
                  <a:moveTo>
                    <a:pt x="65140" y="0"/>
                  </a:moveTo>
                  <a:cubicBezTo>
                    <a:pt x="21960" y="4826"/>
                    <a:pt x="21960" y="4826"/>
                    <a:pt x="21960" y="4826"/>
                  </a:cubicBezTo>
                  <a:cubicBezTo>
                    <a:pt x="7609" y="7239"/>
                    <a:pt x="-2043" y="33528"/>
                    <a:pt x="370" y="64643"/>
                  </a:cubicBezTo>
                  <a:cubicBezTo>
                    <a:pt x="5196" y="95885"/>
                    <a:pt x="19547" y="119761"/>
                    <a:pt x="33898" y="117475"/>
                  </a:cubicBezTo>
                  <a:cubicBezTo>
                    <a:pt x="48249" y="115189"/>
                    <a:pt x="57901" y="88646"/>
                    <a:pt x="53075" y="57531"/>
                  </a:cubicBezTo>
                  <a:cubicBezTo>
                    <a:pt x="53075" y="45593"/>
                    <a:pt x="48249" y="33528"/>
                    <a:pt x="43423" y="24003"/>
                  </a:cubicBezTo>
                  <a:lnTo>
                    <a:pt x="65140" y="0"/>
                  </a:ln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2875226" y="3362190"/>
            <a:ext cx="122548" cy="129356"/>
            <a:chOff x="0" y="0"/>
            <a:chExt cx="163397" cy="172475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71686"/>
              <a:ext cx="163449" cy="100780"/>
            </a:xfrm>
            <a:custGeom>
              <a:avLst/>
              <a:gdLst/>
              <a:ahLst/>
              <a:cxnLst/>
              <a:rect r="r" b="b" t="t" l="l"/>
              <a:pathLst>
                <a:path h="100780" w="163449">
                  <a:moveTo>
                    <a:pt x="163449" y="34613"/>
                  </a:moveTo>
                  <a:cubicBezTo>
                    <a:pt x="163449" y="34613"/>
                    <a:pt x="66421" y="1593"/>
                    <a:pt x="0" y="100780"/>
                  </a:cubicBezTo>
                  <a:cubicBezTo>
                    <a:pt x="0" y="100780"/>
                    <a:pt x="63881" y="-71686"/>
                    <a:pt x="163449" y="34613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3072664" y="3368998"/>
            <a:ext cx="98038" cy="96676"/>
            <a:chOff x="0" y="0"/>
            <a:chExt cx="130717" cy="128901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58356"/>
              <a:ext cx="130683" cy="70549"/>
            </a:xfrm>
            <a:custGeom>
              <a:avLst/>
              <a:gdLst/>
              <a:ahLst/>
              <a:cxnLst/>
              <a:rect r="r" b="b" t="t" l="l"/>
              <a:pathLst>
                <a:path h="70549" w="130683">
                  <a:moveTo>
                    <a:pt x="0" y="32322"/>
                  </a:moveTo>
                  <a:cubicBezTo>
                    <a:pt x="0" y="32322"/>
                    <a:pt x="76073" y="1334"/>
                    <a:pt x="130683" y="70549"/>
                  </a:cubicBezTo>
                  <a:cubicBezTo>
                    <a:pt x="130683" y="70549"/>
                    <a:pt x="68961" y="-58356"/>
                    <a:pt x="0" y="32322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2928330" y="3616816"/>
            <a:ext cx="174290" cy="51742"/>
            <a:chOff x="0" y="0"/>
            <a:chExt cx="232387" cy="68989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603"/>
              <a:ext cx="231807" cy="64346"/>
            </a:xfrm>
            <a:custGeom>
              <a:avLst/>
              <a:gdLst/>
              <a:ahLst/>
              <a:cxnLst/>
              <a:rect r="r" b="b" t="t" l="l"/>
              <a:pathLst>
                <a:path h="64346" w="231807">
                  <a:moveTo>
                    <a:pt x="158877" y="58833"/>
                  </a:moveTo>
                  <a:cubicBezTo>
                    <a:pt x="149352" y="61246"/>
                    <a:pt x="139954" y="63532"/>
                    <a:pt x="130429" y="63532"/>
                  </a:cubicBezTo>
                  <a:cubicBezTo>
                    <a:pt x="87757" y="68358"/>
                    <a:pt x="45085" y="51721"/>
                    <a:pt x="2413" y="13621"/>
                  </a:cubicBezTo>
                  <a:cubicBezTo>
                    <a:pt x="0" y="13621"/>
                    <a:pt x="0" y="8922"/>
                    <a:pt x="0" y="8922"/>
                  </a:cubicBezTo>
                  <a:cubicBezTo>
                    <a:pt x="2413" y="6509"/>
                    <a:pt x="4699" y="6509"/>
                    <a:pt x="7112" y="6509"/>
                  </a:cubicBezTo>
                  <a:cubicBezTo>
                    <a:pt x="47371" y="42196"/>
                    <a:pt x="87757" y="58833"/>
                    <a:pt x="128016" y="54134"/>
                  </a:cubicBezTo>
                  <a:cubicBezTo>
                    <a:pt x="187325" y="49308"/>
                    <a:pt x="222885" y="4096"/>
                    <a:pt x="222885" y="1810"/>
                  </a:cubicBezTo>
                  <a:cubicBezTo>
                    <a:pt x="225298" y="-603"/>
                    <a:pt x="227584" y="-603"/>
                    <a:pt x="229997" y="1810"/>
                  </a:cubicBezTo>
                  <a:cubicBezTo>
                    <a:pt x="232410" y="4223"/>
                    <a:pt x="232410" y="6509"/>
                    <a:pt x="229997" y="8922"/>
                  </a:cubicBezTo>
                  <a:cubicBezTo>
                    <a:pt x="229997" y="8922"/>
                    <a:pt x="203962" y="44609"/>
                    <a:pt x="158877" y="58833"/>
                  </a:cubicBezTo>
                  <a:close/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81" id="81"/>
          <p:cNvGrpSpPr/>
          <p:nvPr/>
        </p:nvGrpSpPr>
        <p:grpSpPr>
          <a:xfrm rot="0">
            <a:off x="2604260" y="3442528"/>
            <a:ext cx="132080" cy="258712"/>
            <a:chOff x="0" y="0"/>
            <a:chExt cx="176107" cy="344949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33145" y="6741"/>
              <a:ext cx="143004" cy="231163"/>
            </a:xfrm>
            <a:custGeom>
              <a:avLst/>
              <a:gdLst/>
              <a:ahLst/>
              <a:cxnLst/>
              <a:rect r="r" b="b" t="t" l="l"/>
              <a:pathLst>
                <a:path h="231163" w="143004">
                  <a:moveTo>
                    <a:pt x="133479" y="90795"/>
                  </a:moveTo>
                  <a:cubicBezTo>
                    <a:pt x="133479" y="90795"/>
                    <a:pt x="92966" y="-6741"/>
                    <a:pt x="28704" y="371"/>
                  </a:cubicBezTo>
                  <a:cubicBezTo>
                    <a:pt x="-33145" y="7483"/>
                    <a:pt x="4955" y="338191"/>
                    <a:pt x="143004" y="195443"/>
                  </a:cubicBezTo>
                  <a:lnTo>
                    <a:pt x="133479" y="90795"/>
                  </a:lnTo>
                  <a:close/>
                </a:path>
              </a:pathLst>
            </a:custGeom>
            <a:solidFill>
              <a:srgbClr val="FFA47D"/>
            </a:solidFill>
          </p:spPr>
        </p:sp>
      </p:grpSp>
      <p:sp>
        <p:nvSpPr>
          <p:cNvPr name="Freeform 83" id="83"/>
          <p:cNvSpPr/>
          <p:nvPr/>
        </p:nvSpPr>
        <p:spPr>
          <a:xfrm flipH="false" flipV="false" rot="0">
            <a:off x="2656002" y="3502440"/>
            <a:ext cx="66720" cy="54466"/>
          </a:xfrm>
          <a:custGeom>
            <a:avLst/>
            <a:gdLst/>
            <a:ahLst/>
            <a:cxnLst/>
            <a:rect r="r" b="b" t="t" l="l"/>
            <a:pathLst>
              <a:path h="54466" w="66720">
                <a:moveTo>
                  <a:pt x="0" y="0"/>
                </a:moveTo>
                <a:lnTo>
                  <a:pt x="66720" y="0"/>
                </a:lnTo>
                <a:lnTo>
                  <a:pt x="66720" y="54466"/>
                </a:lnTo>
                <a:lnTo>
                  <a:pt x="0" y="5446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4" id="84"/>
          <p:cNvGrpSpPr/>
          <p:nvPr/>
        </p:nvGrpSpPr>
        <p:grpSpPr>
          <a:xfrm rot="0">
            <a:off x="2612430" y="3093948"/>
            <a:ext cx="614100" cy="389428"/>
            <a:chOff x="0" y="0"/>
            <a:chExt cx="818800" cy="519237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54211"/>
              <a:ext cx="818769" cy="464965"/>
            </a:xfrm>
            <a:custGeom>
              <a:avLst/>
              <a:gdLst/>
              <a:ahLst/>
              <a:cxnLst/>
              <a:rect r="r" b="b" t="t" l="l"/>
              <a:pathLst>
                <a:path h="464965" w="818769">
                  <a:moveTo>
                    <a:pt x="728345" y="362603"/>
                  </a:moveTo>
                  <a:cubicBezTo>
                    <a:pt x="728345" y="362603"/>
                    <a:pt x="597408" y="326916"/>
                    <a:pt x="542671" y="205377"/>
                  </a:cubicBezTo>
                  <a:cubicBezTo>
                    <a:pt x="542671" y="205377"/>
                    <a:pt x="430784" y="450741"/>
                    <a:pt x="128524" y="464965"/>
                  </a:cubicBezTo>
                  <a:cubicBezTo>
                    <a:pt x="128524" y="464965"/>
                    <a:pt x="121412" y="336314"/>
                    <a:pt x="0" y="362603"/>
                  </a:cubicBezTo>
                  <a:cubicBezTo>
                    <a:pt x="0" y="362603"/>
                    <a:pt x="9525" y="153053"/>
                    <a:pt x="152273" y="50564"/>
                  </a:cubicBezTo>
                  <a:cubicBezTo>
                    <a:pt x="297561" y="-54211"/>
                    <a:pt x="492760" y="36340"/>
                    <a:pt x="492760" y="36340"/>
                  </a:cubicBezTo>
                  <a:cubicBezTo>
                    <a:pt x="492760" y="36340"/>
                    <a:pt x="533273" y="-11285"/>
                    <a:pt x="640334" y="29228"/>
                  </a:cubicBezTo>
                  <a:cubicBezTo>
                    <a:pt x="747395" y="69741"/>
                    <a:pt x="818769" y="367429"/>
                    <a:pt x="818769" y="367429"/>
                  </a:cubicBezTo>
                  <a:cubicBezTo>
                    <a:pt x="818769" y="367429"/>
                    <a:pt x="761619" y="374541"/>
                    <a:pt x="728345" y="362603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86" id="86"/>
          <p:cNvGrpSpPr/>
          <p:nvPr/>
        </p:nvGrpSpPr>
        <p:grpSpPr>
          <a:xfrm rot="0">
            <a:off x="2323762" y="4598558"/>
            <a:ext cx="78976" cy="422108"/>
            <a:chOff x="0" y="0"/>
            <a:chExt cx="105301" cy="562811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05283" cy="562737"/>
            </a:xfrm>
            <a:custGeom>
              <a:avLst/>
              <a:gdLst/>
              <a:ahLst/>
              <a:cxnLst/>
              <a:rect r="r" b="b" t="t" l="l"/>
              <a:pathLst>
                <a:path h="562737" w="105283">
                  <a:moveTo>
                    <a:pt x="105283" y="282575"/>
                  </a:moveTo>
                  <a:cubicBezTo>
                    <a:pt x="105283" y="436880"/>
                    <a:pt x="66929" y="562737"/>
                    <a:pt x="66929" y="562737"/>
                  </a:cubicBezTo>
                  <a:cubicBezTo>
                    <a:pt x="66929" y="562737"/>
                    <a:pt x="0" y="437007"/>
                    <a:pt x="0" y="282575"/>
                  </a:cubicBezTo>
                  <a:cubicBezTo>
                    <a:pt x="0" y="125857"/>
                    <a:pt x="52705" y="0"/>
                    <a:pt x="52705" y="0"/>
                  </a:cubicBezTo>
                  <a:cubicBezTo>
                    <a:pt x="52705" y="0"/>
                    <a:pt x="105283" y="125857"/>
                    <a:pt x="105283" y="282575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88" id="88"/>
          <p:cNvGrpSpPr/>
          <p:nvPr/>
        </p:nvGrpSpPr>
        <p:grpSpPr>
          <a:xfrm rot="0">
            <a:off x="2404100" y="4267680"/>
            <a:ext cx="645418" cy="894596"/>
            <a:chOff x="0" y="0"/>
            <a:chExt cx="860557" cy="1192795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2227" y="0"/>
              <a:ext cx="856098" cy="1192784"/>
            </a:xfrm>
            <a:custGeom>
              <a:avLst/>
              <a:gdLst/>
              <a:ahLst/>
              <a:cxnLst/>
              <a:rect r="r" b="b" t="t" l="l"/>
              <a:pathLst>
                <a:path h="1192784" w="856098">
                  <a:moveTo>
                    <a:pt x="813113" y="59563"/>
                  </a:moveTo>
                  <a:cubicBezTo>
                    <a:pt x="116645" y="0"/>
                    <a:pt x="116645" y="0"/>
                    <a:pt x="116645" y="0"/>
                  </a:cubicBezTo>
                  <a:cubicBezTo>
                    <a:pt x="100008" y="2413"/>
                    <a:pt x="85784" y="16637"/>
                    <a:pt x="83371" y="35687"/>
                  </a:cubicBezTo>
                  <a:cubicBezTo>
                    <a:pt x="186" y="1092835"/>
                    <a:pt x="186" y="1092835"/>
                    <a:pt x="186" y="1092835"/>
                  </a:cubicBezTo>
                  <a:cubicBezTo>
                    <a:pt x="-2227" y="1116584"/>
                    <a:pt x="19236" y="1135634"/>
                    <a:pt x="42985" y="1133348"/>
                  </a:cubicBezTo>
                  <a:cubicBezTo>
                    <a:pt x="739453" y="1192784"/>
                    <a:pt x="739453" y="1192784"/>
                    <a:pt x="739453" y="1192784"/>
                  </a:cubicBezTo>
                  <a:cubicBezTo>
                    <a:pt x="758503" y="1190371"/>
                    <a:pt x="772727" y="1176147"/>
                    <a:pt x="772727" y="1157097"/>
                  </a:cubicBezTo>
                  <a:cubicBezTo>
                    <a:pt x="855912" y="102362"/>
                    <a:pt x="855912" y="102362"/>
                    <a:pt x="855912" y="102362"/>
                  </a:cubicBezTo>
                  <a:cubicBezTo>
                    <a:pt x="858325" y="78613"/>
                    <a:pt x="836862" y="57150"/>
                    <a:pt x="813113" y="59563"/>
                  </a:cubicBezTo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90" id="90"/>
          <p:cNvGrpSpPr/>
          <p:nvPr/>
        </p:nvGrpSpPr>
        <p:grpSpPr>
          <a:xfrm rot="0">
            <a:off x="2656076" y="4501882"/>
            <a:ext cx="141538" cy="144388"/>
            <a:chOff x="0" y="0"/>
            <a:chExt cx="188717" cy="192517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188722" cy="192532"/>
            </a:xfrm>
            <a:custGeom>
              <a:avLst/>
              <a:gdLst/>
              <a:ahLst/>
              <a:cxnLst/>
              <a:rect r="r" b="b" t="t" l="l"/>
              <a:pathLst>
                <a:path h="192532" w="188722">
                  <a:moveTo>
                    <a:pt x="188722" y="96266"/>
                  </a:moveTo>
                  <a:cubicBezTo>
                    <a:pt x="188722" y="43053"/>
                    <a:pt x="146431" y="0"/>
                    <a:pt x="94361" y="0"/>
                  </a:cubicBezTo>
                  <a:cubicBezTo>
                    <a:pt x="42291" y="0"/>
                    <a:pt x="0" y="43053"/>
                    <a:pt x="0" y="96266"/>
                  </a:cubicBezTo>
                  <a:cubicBezTo>
                    <a:pt x="0" y="149479"/>
                    <a:pt x="42291" y="192532"/>
                    <a:pt x="94361" y="192532"/>
                  </a:cubicBezTo>
                  <a:cubicBezTo>
                    <a:pt x="146431" y="192532"/>
                    <a:pt x="188722" y="149479"/>
                    <a:pt x="188722" y="96266"/>
                  </a:cubicBezTo>
                  <a:close/>
                </a:path>
              </a:pathLst>
            </a:custGeom>
            <a:solidFill>
              <a:srgbClr val="CBDDFA"/>
            </a:solidFill>
          </p:spPr>
        </p:sp>
      </p:grpSp>
      <p:sp>
        <p:nvSpPr>
          <p:cNvPr name="Freeform 92" id="92"/>
          <p:cNvSpPr/>
          <p:nvPr/>
        </p:nvSpPr>
        <p:spPr>
          <a:xfrm flipH="false" flipV="false" rot="0">
            <a:off x="2307422" y="4488266"/>
            <a:ext cx="343134" cy="409852"/>
          </a:xfrm>
          <a:custGeom>
            <a:avLst/>
            <a:gdLst/>
            <a:ahLst/>
            <a:cxnLst/>
            <a:rect r="r" b="b" t="t" l="l"/>
            <a:pathLst>
              <a:path h="409852" w="343134">
                <a:moveTo>
                  <a:pt x="0" y="0"/>
                </a:moveTo>
                <a:lnTo>
                  <a:pt x="343134" y="0"/>
                </a:lnTo>
                <a:lnTo>
                  <a:pt x="343134" y="409852"/>
                </a:lnTo>
                <a:lnTo>
                  <a:pt x="0" y="409852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3" id="93"/>
          <p:cNvGrpSpPr/>
          <p:nvPr/>
        </p:nvGrpSpPr>
        <p:grpSpPr>
          <a:xfrm rot="0">
            <a:off x="2929692" y="3473846"/>
            <a:ext cx="54466" cy="95314"/>
            <a:chOff x="0" y="0"/>
            <a:chExt cx="72621" cy="127085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3584" y="0"/>
              <a:ext cx="69060" cy="124867"/>
            </a:xfrm>
            <a:custGeom>
              <a:avLst/>
              <a:gdLst/>
              <a:ahLst/>
              <a:cxnLst/>
              <a:rect r="r" b="b" t="t" l="l"/>
              <a:pathLst>
                <a:path h="124867" w="69060">
                  <a:moveTo>
                    <a:pt x="69060" y="0"/>
                  </a:moveTo>
                  <a:cubicBezTo>
                    <a:pt x="23086" y="4826"/>
                    <a:pt x="23086" y="4826"/>
                    <a:pt x="23086" y="4826"/>
                  </a:cubicBezTo>
                  <a:cubicBezTo>
                    <a:pt x="6068" y="7239"/>
                    <a:pt x="-3584" y="35941"/>
                    <a:pt x="1242" y="67183"/>
                  </a:cubicBezTo>
                  <a:cubicBezTo>
                    <a:pt x="3655" y="100711"/>
                    <a:pt x="20673" y="127127"/>
                    <a:pt x="35151" y="124714"/>
                  </a:cubicBezTo>
                  <a:cubicBezTo>
                    <a:pt x="49629" y="122301"/>
                    <a:pt x="59408" y="95885"/>
                    <a:pt x="56995" y="62357"/>
                  </a:cubicBezTo>
                  <a:cubicBezTo>
                    <a:pt x="54455" y="48006"/>
                    <a:pt x="52042" y="35941"/>
                    <a:pt x="47216" y="26416"/>
                  </a:cubicBezTo>
                  <a:lnTo>
                    <a:pt x="69060" y="0"/>
                  </a:lnTo>
                  <a:close/>
                </a:path>
              </a:pathLst>
            </a:custGeom>
            <a:solidFill>
              <a:srgbClr val="334157"/>
            </a:solidFill>
          </p:spPr>
        </p:sp>
      </p:grpSp>
      <p:sp>
        <p:nvSpPr>
          <p:cNvPr name="Freeform 95" id="95"/>
          <p:cNvSpPr/>
          <p:nvPr/>
        </p:nvSpPr>
        <p:spPr>
          <a:xfrm flipH="false" flipV="false" rot="0">
            <a:off x="3761896" y="5009338"/>
            <a:ext cx="1918452" cy="1350626"/>
          </a:xfrm>
          <a:custGeom>
            <a:avLst/>
            <a:gdLst/>
            <a:ahLst/>
            <a:cxnLst/>
            <a:rect r="r" b="b" t="t" l="l"/>
            <a:pathLst>
              <a:path h="1350626" w="1918452">
                <a:moveTo>
                  <a:pt x="0" y="0"/>
                </a:moveTo>
                <a:lnTo>
                  <a:pt x="1918452" y="0"/>
                </a:lnTo>
                <a:lnTo>
                  <a:pt x="1918452" y="1350626"/>
                </a:lnTo>
                <a:lnTo>
                  <a:pt x="0" y="135062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6" id="96"/>
          <p:cNvSpPr txBox="true"/>
          <p:nvPr/>
        </p:nvSpPr>
        <p:spPr>
          <a:xfrm rot="0">
            <a:off x="5353854" y="7383027"/>
            <a:ext cx="12934146" cy="167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4"/>
              </a:lnSpc>
            </a:pPr>
            <a:r>
              <a:rPr lang="en-US" sz="5436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Chap</a:t>
            </a:r>
            <a:r>
              <a:rPr lang="en-US" sz="5436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ter Six:COMPETITIVE ADVANTAGE FROM INFORMATION SYSTEMS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150" y="46790"/>
            <a:ext cx="16923454" cy="8358350"/>
          </a:xfrm>
          <a:custGeom>
            <a:avLst/>
            <a:gdLst/>
            <a:ahLst/>
            <a:cxnLst/>
            <a:rect r="r" b="b" t="t" l="l"/>
            <a:pathLst>
              <a:path h="8358350" w="16923454">
                <a:moveTo>
                  <a:pt x="0" y="0"/>
                </a:moveTo>
                <a:lnTo>
                  <a:pt x="16923454" y="0"/>
                </a:lnTo>
                <a:lnTo>
                  <a:pt x="16923454" y="8358350"/>
                </a:lnTo>
                <a:lnTo>
                  <a:pt x="0" y="835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3030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Chapter</a:t>
            </a: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 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1294" y="1898859"/>
            <a:ext cx="17285413" cy="802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7"/>
              </a:lnSpc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he chapter discusses the idea that information, information systems (IS), and info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mati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 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chn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ol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y (IT)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can provide an organization with a competitive advantage over its competitors.</a:t>
            </a:r>
          </a:p>
          <a:p>
            <a:pPr algn="l">
              <a:lnSpc>
                <a:spcPts val="4587"/>
              </a:lnSpc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This idea gained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strong attenti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on in the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1980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and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was linked to many studies show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ing how 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ew technologies—such as databases and networks—could help companies achieve superiority.</a:t>
            </a:r>
          </a:p>
          <a:p>
            <a:pPr algn="l">
              <a:lnSpc>
                <a:spcPts val="4587"/>
              </a:lnSpc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However, the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issue is no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simple… and several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important questions arise: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Does competitive advantage come from the technology itself?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Or from the way it is used within the organization?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Is the competitive advantage gained from information sustainable?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Can a company maintain it for years?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Can this advantage be planned?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Or does it happen by coincidence?</a:t>
            </a: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5484" y="-4471171"/>
            <a:ext cx="22609326" cy="16569330"/>
          </a:xfrm>
          <a:custGeom>
            <a:avLst/>
            <a:gdLst/>
            <a:ahLst/>
            <a:cxnLst/>
            <a:rect r="r" b="b" t="t" l="l"/>
            <a:pathLst>
              <a:path h="16569330" w="22609326">
                <a:moveTo>
                  <a:pt x="0" y="0"/>
                </a:moveTo>
                <a:lnTo>
                  <a:pt x="22609325" y="0"/>
                </a:lnTo>
                <a:lnTo>
                  <a:pt x="22609325" y="16569329"/>
                </a:lnTo>
                <a:lnTo>
                  <a:pt x="0" y="1656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8858" y="7966242"/>
            <a:ext cx="3055018" cy="2664224"/>
          </a:xfrm>
          <a:custGeom>
            <a:avLst/>
            <a:gdLst/>
            <a:ahLst/>
            <a:cxnLst/>
            <a:rect r="r" b="b" t="t" l="l"/>
            <a:pathLst>
              <a:path h="2664224" w="3055018">
                <a:moveTo>
                  <a:pt x="0" y="0"/>
                </a:moveTo>
                <a:lnTo>
                  <a:pt x="3055018" y="0"/>
                </a:lnTo>
                <a:lnTo>
                  <a:pt x="3055018" y="2664224"/>
                </a:lnTo>
                <a:lnTo>
                  <a:pt x="0" y="266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6654" y="200000"/>
            <a:ext cx="16997350" cy="8756090"/>
          </a:xfrm>
          <a:custGeom>
            <a:avLst/>
            <a:gdLst/>
            <a:ahLst/>
            <a:cxnLst/>
            <a:rect r="r" b="b" t="t" l="l"/>
            <a:pathLst>
              <a:path h="8756090" w="16997350">
                <a:moveTo>
                  <a:pt x="0" y="0"/>
                </a:moveTo>
                <a:lnTo>
                  <a:pt x="16997350" y="0"/>
                </a:lnTo>
                <a:lnTo>
                  <a:pt x="16997350" y="8756090"/>
                </a:lnTo>
                <a:lnTo>
                  <a:pt x="0" y="8756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56160" y="5964142"/>
            <a:ext cx="5733150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4200">
                <a:solidFill>
                  <a:srgbClr val="334157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4200">
                <a:solidFill>
                  <a:srgbClr val="334157"/>
                </a:solidFill>
                <a:latin typeface="Arimo"/>
                <a:ea typeface="Arimo"/>
                <a:cs typeface="Arimo"/>
                <a:sym typeface="Arimo"/>
              </a:rPr>
              <a:t>hapter Six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1685" y="2899153"/>
            <a:ext cx="1152150" cy="74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C69B2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62125" y="3090355"/>
            <a:ext cx="5733150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5"/>
              </a:lnSpc>
            </a:pPr>
            <a:r>
              <a:rPr lang="en-US" sz="4200">
                <a:solidFill>
                  <a:srgbClr val="334157"/>
                </a:solidFill>
                <a:latin typeface="Arimo"/>
                <a:ea typeface="Arimo"/>
                <a:cs typeface="Arimo"/>
                <a:sym typeface="Arimo"/>
              </a:rPr>
              <a:t>Ch</a:t>
            </a:r>
            <a:r>
              <a:rPr lang="en-US" sz="4200">
                <a:solidFill>
                  <a:srgbClr val="334157"/>
                </a:solidFill>
                <a:latin typeface="Arimo"/>
                <a:ea typeface="Arimo"/>
                <a:cs typeface="Arimo"/>
                <a:sym typeface="Arimo"/>
              </a:rPr>
              <a:t>apter Five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1425" y="952900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C69B2"/>
                </a:solidFill>
                <a:latin typeface="Arimo"/>
                <a:ea typeface="Arimo"/>
                <a:cs typeface="Arimo"/>
                <a:sym typeface="Arimo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0335" y="3236278"/>
            <a:ext cx="5733150" cy="4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STR</a:t>
            </a:r>
            <a:r>
              <a:rPr lang="en-US" sz="2799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ATEGIC ALIGNMENT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0335" y="5867177"/>
            <a:ext cx="5733150" cy="95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COMPET</a:t>
            </a:r>
            <a:r>
              <a:rPr lang="en-US" sz="2799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ITIVE ADVANTAGE FROM INFORMATION SYSTEMS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6485" y="5886227"/>
            <a:ext cx="1147350" cy="74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C69B2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150" y="46790"/>
            <a:ext cx="16923454" cy="8358350"/>
          </a:xfrm>
          <a:custGeom>
            <a:avLst/>
            <a:gdLst/>
            <a:ahLst/>
            <a:cxnLst/>
            <a:rect r="r" b="b" t="t" l="l"/>
            <a:pathLst>
              <a:path h="8358350" w="16923454">
                <a:moveTo>
                  <a:pt x="0" y="0"/>
                </a:moveTo>
                <a:lnTo>
                  <a:pt x="16923454" y="0"/>
                </a:lnTo>
                <a:lnTo>
                  <a:pt x="16923454" y="8358350"/>
                </a:lnTo>
                <a:lnTo>
                  <a:pt x="0" y="835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7184" y="791595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main points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150" y="1866831"/>
            <a:ext cx="17376024" cy="405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7750" indent="-363875" lvl="1">
              <a:lnSpc>
                <a:spcPts val="4651"/>
              </a:lnSpc>
              <a:buFont typeface="Arial"/>
              <a:buChar char="•"/>
            </a:pP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he theoretical background of the c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nc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ept of competitive advantage.</a:t>
            </a:r>
          </a:p>
          <a:p>
            <a:pPr algn="l" marL="727750" indent="-363875" lvl="1">
              <a:lnSpc>
                <a:spcPts val="4651"/>
              </a:lnSpc>
              <a:buFont typeface="Arial"/>
              <a:buChar char="•"/>
            </a:pP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Whe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ther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the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adv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anta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 comes from IT, IS, or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informa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ion itself.</a:t>
            </a:r>
          </a:p>
          <a:p>
            <a:pPr algn="l" marL="727750" indent="-363875" lvl="1">
              <a:lnSpc>
                <a:spcPts val="4651"/>
              </a:lnSpc>
              <a:buFont typeface="Arial"/>
              <a:buChar char="•"/>
            </a:pP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Why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organizations should be viewed as systems.</a:t>
            </a:r>
          </a:p>
          <a:p>
            <a:pPr algn="l" marL="727750" indent="-363875" lvl="1">
              <a:lnSpc>
                <a:spcPts val="4651"/>
              </a:lnSpc>
              <a:buFont typeface="Arial"/>
              <a:buChar char="•"/>
            </a:pP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Whe</a:t>
            </a: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ther it is possible to sustain a competitive advantage gained from information.</a:t>
            </a:r>
          </a:p>
          <a:p>
            <a:pPr algn="l" marL="727750" indent="-363875" lvl="1">
              <a:lnSpc>
                <a:spcPts val="4651"/>
              </a:lnSpc>
              <a:buFont typeface="Arial"/>
              <a:buChar char="•"/>
            </a:pPr>
            <a:r>
              <a:rPr lang="en-US" sz="337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Whether this advantage can be planned in advance.</a:t>
            </a:r>
          </a:p>
          <a:p>
            <a:pPr algn="l">
              <a:lnSpc>
                <a:spcPts val="4651"/>
              </a:lnSpc>
            </a:pPr>
          </a:p>
          <a:p>
            <a:pPr algn="l">
              <a:lnSpc>
                <a:spcPts val="46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69731" y="5380172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Porter’s Three Generic Strategies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663" y="6456497"/>
            <a:ext cx="17037803" cy="400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Mic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hael Porter introduced the id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ea that competitive advantage comes from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three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basic str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ate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gi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es: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Cost Leadership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Producing at a lower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cost than compe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itors.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Example: Banks that used ATMs to reduce staff and cut costs.</a:t>
            </a:r>
          </a:p>
          <a:p>
            <a:pPr algn="l">
              <a:lnSpc>
                <a:spcPts val="4587"/>
              </a:lnSpc>
            </a:pP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7528" y="275675"/>
            <a:ext cx="17352943" cy="457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Diff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erentiation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Making the product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or servi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 different from competitors.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Exampl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e: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Insurance companies that offered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services over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ph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one instead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of traditional branches.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Focus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Targe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ting a specific market segment with greater expertise and understanding.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Most IS applications have focused on cost reduction and differentiation.</a:t>
            </a:r>
          </a:p>
          <a:p>
            <a:pPr algn="l">
              <a:lnSpc>
                <a:spcPts val="45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67528" y="4816918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5500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IT, IS, or Information?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3069" y="6199322"/>
            <a:ext cx="17122987" cy="400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This is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 very important point in the chapt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er: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Information = the broadest concept; all information within the organization and among employees.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Information Systems (IS) =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the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systems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and methods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(n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ot necessarily technological) that help manage information.</a:t>
            </a:r>
          </a:p>
          <a:p>
            <a:pPr algn="l">
              <a:lnSpc>
                <a:spcPts val="4587"/>
              </a:lnSpc>
            </a:pP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150" y="225258"/>
            <a:ext cx="17152348" cy="51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Info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rmation Technology (IT) = the comput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er hardware and software used within the system.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Information is the foundation, IS manages it, and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IT is just a tool wi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thin th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 system.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Example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to illustrate the idea: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Kanban in car manufacturing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(without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technology!)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Vauxhall used paper cards to track production components — not computers!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Yet it was a successful information system because it supported the larger system.</a:t>
            </a:r>
          </a:p>
          <a:p>
            <a:pPr algn="l">
              <a:lnSpc>
                <a:spcPts val="45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68150" y="5105400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Organizations as Systems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580" y="6389024"/>
            <a:ext cx="16133379" cy="457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he chapter emphasizes th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at an organization is: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 open system that is 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nfluenced by its environment (market, politics, competitors).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 human activity system.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It has: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Boundaries</a:t>
            </a:r>
          </a:p>
          <a:p>
            <a:pPr algn="l">
              <a:lnSpc>
                <a:spcPts val="4587"/>
              </a:lnSpc>
            </a:pP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150" y="46790"/>
            <a:ext cx="16923454" cy="8358350"/>
          </a:xfrm>
          <a:custGeom>
            <a:avLst/>
            <a:gdLst/>
            <a:ahLst/>
            <a:cxnLst/>
            <a:rect r="r" b="b" t="t" l="l"/>
            <a:pathLst>
              <a:path h="8358350" w="16923454">
                <a:moveTo>
                  <a:pt x="0" y="0"/>
                </a:moveTo>
                <a:lnTo>
                  <a:pt x="16923454" y="0"/>
                </a:lnTo>
                <a:lnTo>
                  <a:pt x="16923454" y="8358350"/>
                </a:lnTo>
                <a:lnTo>
                  <a:pt x="0" y="835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7184" y="717285"/>
            <a:ext cx="17152348" cy="400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Inte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rdependence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Communication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and control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Hierarchy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ransformation (Inputs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to Outpu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s)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Therefore,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technology alone is not enough… what truly matters is how it is used within the human system.</a:t>
            </a:r>
          </a:p>
          <a:p>
            <a:pPr algn="l">
              <a:lnSpc>
                <a:spcPts val="458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27184" y="4882460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Can Competitive Advantage Come from IT?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5921" y="6551968"/>
            <a:ext cx="16133379" cy="457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Most studies 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ay: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The advantage does not come from the tech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nology itself,</a:t>
            </a:r>
          </a:p>
          <a:p>
            <a:pPr algn="l">
              <a:lnSpc>
                <a:spcPts val="4587"/>
              </a:lnSpc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because competitors can buy the same technology.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The real advantage comes from: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ow the technology is used</a:t>
            </a:r>
          </a:p>
          <a:p>
            <a:pPr algn="l">
              <a:lnSpc>
                <a:spcPts val="4587"/>
              </a:lnSpc>
            </a:pPr>
          </a:p>
          <a:p>
            <a:pPr algn="l">
              <a:lnSpc>
                <a:spcPts val="4587"/>
              </a:lnSpc>
            </a:pP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7826" y="296407"/>
            <a:ext cx="17152348" cy="630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Inte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rnal organization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Human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skills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Management processes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Examples: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Am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eric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 Airlines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– SABRE System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advantage came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b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ecause they used the system better — not because of the system itself.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Baxter Healthcare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They sold their system to competitors and still kept their advantage because of their service and the way they used it.</a:t>
            </a:r>
          </a:p>
          <a:p>
            <a:pPr algn="l">
              <a:lnSpc>
                <a:spcPts val="45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28222" y="6218372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Is Competitive Advantage Sustainable?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7826" y="7431976"/>
            <a:ext cx="16133379" cy="285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It is sust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ainable only in the sh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ort term.</a:t>
            </a:r>
          </a:p>
          <a:p>
            <a:pPr algn="l">
              <a:lnSpc>
                <a:spcPts val="4587"/>
              </a:lnSpc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   B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ecause: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Competitors can imitate quickly.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Technology becomes widespread.</a:t>
            </a: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7826" y="216444"/>
            <a:ext cx="17152348" cy="51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ost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advantages end up ch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anging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he structure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of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the industry rather than giving one company long-term superiority.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only almost sustainable advantage is the human advantage: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Employee expertise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Organizational culture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Skills in using information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Innovation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Flexibility</a:t>
            </a:r>
          </a:p>
          <a:p>
            <a:pPr algn="l">
              <a:lnSpc>
                <a:spcPts val="45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28222" y="5332460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Example: Tesco Loyalty Cards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987" y="6520271"/>
            <a:ext cx="16133379" cy="342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Tesco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introduced loyalty point cards and gained new cust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omers.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Later,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all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competitors adopted the same idea.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Result: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advantage disappeared and became an industry-wide feature rather than a competitive one.</a:t>
            </a: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8620" y="7226290"/>
            <a:ext cx="17152348" cy="285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1. Indu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stry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Analysis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Wh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at is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he role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of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information in the industry as a whole?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How information-intensive is the product?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How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information-intensive is the value chain?</a:t>
            </a:r>
          </a:p>
          <a:p>
            <a:pPr algn="l">
              <a:lnSpc>
                <a:spcPts val="45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81800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Can Competitive Advantage Be Planned?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620" y="1520050"/>
            <a:ext cx="16861219" cy="4503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631" indent="-352816" lvl="1">
              <a:lnSpc>
                <a:spcPts val="4510"/>
              </a:lnSpc>
              <a:buFont typeface="Arial"/>
              <a:buChar char="•"/>
            </a:pP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chap</a:t>
            </a: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ter states:</a:t>
            </a:r>
          </a:p>
          <a:p>
            <a:pPr algn="l" marL="705631" indent="-352816" lvl="1">
              <a:lnSpc>
                <a:spcPts val="4510"/>
              </a:lnSpc>
              <a:buFont typeface="Arial"/>
              <a:buChar char="•"/>
            </a:pP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It is not possible to guarantee a planned c</a:t>
            </a: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ompetitive advantage from</a:t>
            </a: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information.</a:t>
            </a:r>
          </a:p>
          <a:p>
            <a:pPr algn="l" marL="705631" indent="-352816" lvl="1">
              <a:lnSpc>
                <a:spcPts val="4510"/>
              </a:lnSpc>
              <a:buFont typeface="Arial"/>
              <a:buChar char="•"/>
            </a:pP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 Bu</a:t>
            </a: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 it is possible to plan for the strategic management of information,</a:t>
            </a:r>
          </a:p>
          <a:p>
            <a:pPr algn="l" marL="705631" indent="-352816" lvl="1">
              <a:lnSpc>
                <a:spcPts val="4510"/>
              </a:lnSpc>
              <a:buFont typeface="Arial"/>
              <a:buChar char="•"/>
            </a:pP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and t</a:t>
            </a: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his can provide a general advantage—though not a permanent one.</a:t>
            </a:r>
          </a:p>
          <a:p>
            <a:pPr algn="l" marL="705631" indent="-352816" lvl="1">
              <a:lnSpc>
                <a:spcPts val="4510"/>
              </a:lnSpc>
              <a:buFont typeface="Arial"/>
              <a:buChar char="•"/>
            </a:pP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What matters most is:</a:t>
            </a:r>
          </a:p>
          <a:p>
            <a:pPr algn="l" marL="705631" indent="-352816" lvl="1">
              <a:lnSpc>
                <a:spcPts val="4510"/>
              </a:lnSpc>
              <a:buFont typeface="Arial"/>
              <a:buChar char="•"/>
            </a:pP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Aligning IT and IS and the organization’s goals</a:t>
            </a:r>
          </a:p>
          <a:p>
            <a:pPr algn="l" marL="705631" indent="-352816" lvl="1">
              <a:lnSpc>
                <a:spcPts val="4510"/>
              </a:lnSpc>
              <a:buFont typeface="Arial"/>
              <a:buChar char="•"/>
            </a:pPr>
            <a:r>
              <a:rPr lang="en-US" sz="3268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(as discussed in Chapter 5).</a:t>
            </a:r>
          </a:p>
          <a:p>
            <a:pPr algn="l">
              <a:lnSpc>
                <a:spcPts val="451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8222" y="5985309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Analysis Frameworks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7826" y="6807657"/>
            <a:ext cx="17152348" cy="285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Competitive advantage doe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 not come from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technology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comes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from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organization + people + intelligent use of information.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What is required is not “planning to gain an advantage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but managing information intelligently and continuously.</a:t>
            </a:r>
          </a:p>
          <a:p>
            <a:pPr algn="l">
              <a:lnSpc>
                <a:spcPts val="45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67826" y="349881"/>
            <a:ext cx="16691474" cy="51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Positioning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Organ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isation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Where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does the company stand compared to competitors?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3. Inte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rnal Analysis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What are the strengths?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Employee skills?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ternal systems?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Techno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logy in use?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How ready is the organization for change?</a:t>
            </a:r>
          </a:p>
          <a:p>
            <a:pPr algn="l">
              <a:lnSpc>
                <a:spcPts val="458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67826" y="5465897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Ch</a:t>
            </a: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apter Summary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646227"/>
            <a:ext cx="18288000" cy="802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Step 1: Understand your industry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Analyze your industry to see where information is most critical.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Use Porter’s Five Forces to identify threat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 and opportunities.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Check how competitors use information and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technology.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Step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2: Position your organization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Iden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tify your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organization’s position in the market.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Decide whether to pursue cost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leadership, differentiation, or focus.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Understand which strategy aligns with your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organization’s goals.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Step 3: Map internal processes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Analyze all internal processes (value chain: operations, logistics, sales, HR, etc.).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Identify where information flows and where systems are used.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Look for linkages between activities 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hat can create advantage.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Step 4: Implement or improve IS/IT</a:t>
            </a:r>
          </a:p>
          <a:p>
            <a:pPr algn="l">
              <a:lnSpc>
                <a:spcPts val="45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68150" y="152400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b="true" sz="5500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practical side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222" y="1274627"/>
            <a:ext cx="1522515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b="true" sz="3800">
                <a:solidFill>
                  <a:srgbClr val="38B6FF"/>
                </a:solidFill>
                <a:latin typeface="Arimo Bold"/>
                <a:ea typeface="Arimo Bold"/>
                <a:cs typeface="Arimo Bold"/>
                <a:sym typeface="Arimo Bold"/>
              </a:rPr>
              <a:t>How to gain and manage com</a:t>
            </a:r>
            <a:r>
              <a:rPr lang="en-US" b="true" sz="3800">
                <a:solidFill>
                  <a:srgbClr val="38B6FF"/>
                </a:solidFill>
                <a:latin typeface="Arimo Bold"/>
                <a:ea typeface="Arimo Bold"/>
                <a:cs typeface="Arimo Bold"/>
                <a:sym typeface="Arimo Bold"/>
              </a:rPr>
              <a:t>petitive advantage from information systems (IS/IT)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57150"/>
            <a:ext cx="18288000" cy="975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Choose technology that supports your information needs (databases, networks, ERP, CRM, etc.).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Remember: IT alone doesn’t give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advantage; effective use does.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Train staff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to use systems efficiently.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Step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5: Use information strategically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Collect and analyze relevan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 inf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ormation to support decision-making.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Improv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 customer service, operational efficiency, or product/s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ervice differentiation.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Monitor how competitors use similar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information systems.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Step 6: Focus on human factors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Develop staff skills, knowledge, and experience.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ncourage innovation and adaptability.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Make sure human processes integrate with information systems.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Step 7: Monitor and update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ntinuously assess whether IS/IT supports competitive advantage.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Adjust systems, processes, and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strategies as 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he market and technology evolve.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Track indus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try trends and competitor moves.</a:t>
            </a: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26748" y="-5407857"/>
            <a:ext cx="26332677" cy="22486215"/>
          </a:xfrm>
          <a:custGeom>
            <a:avLst/>
            <a:gdLst/>
            <a:ahLst/>
            <a:cxnLst/>
            <a:rect r="r" b="b" t="t" l="l"/>
            <a:pathLst>
              <a:path h="22486215" w="26332677">
                <a:moveTo>
                  <a:pt x="0" y="0"/>
                </a:moveTo>
                <a:lnTo>
                  <a:pt x="26332677" y="0"/>
                </a:lnTo>
                <a:lnTo>
                  <a:pt x="26332677" y="22486215"/>
                </a:lnTo>
                <a:lnTo>
                  <a:pt x="0" y="22486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76005" y="5470372"/>
            <a:ext cx="1810950" cy="12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>
                <a:solidFill>
                  <a:srgbClr val="4C69B2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948674" y="2387182"/>
            <a:ext cx="3452160" cy="2230924"/>
          </a:xfrm>
          <a:custGeom>
            <a:avLst/>
            <a:gdLst/>
            <a:ahLst/>
            <a:cxnLst/>
            <a:rect r="r" b="b" t="t" l="l"/>
            <a:pathLst>
              <a:path h="2230924" w="3452160">
                <a:moveTo>
                  <a:pt x="0" y="0"/>
                </a:moveTo>
                <a:lnTo>
                  <a:pt x="3452160" y="0"/>
                </a:lnTo>
                <a:lnTo>
                  <a:pt x="3452160" y="2230924"/>
                </a:lnTo>
                <a:lnTo>
                  <a:pt x="0" y="2230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85892" y="1899354"/>
            <a:ext cx="875984" cy="875984"/>
          </a:xfrm>
          <a:custGeom>
            <a:avLst/>
            <a:gdLst/>
            <a:ahLst/>
            <a:cxnLst/>
            <a:rect r="r" b="b" t="t" l="l"/>
            <a:pathLst>
              <a:path h="875984" w="875984">
                <a:moveTo>
                  <a:pt x="0" y="0"/>
                </a:moveTo>
                <a:lnTo>
                  <a:pt x="875984" y="0"/>
                </a:lnTo>
                <a:lnTo>
                  <a:pt x="875984" y="875984"/>
                </a:lnTo>
                <a:lnTo>
                  <a:pt x="0" y="875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04056" y="1004286"/>
            <a:ext cx="1121568" cy="1849976"/>
            <a:chOff x="0" y="0"/>
            <a:chExt cx="1495424" cy="24666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95425" cy="2466594"/>
            </a:xfrm>
            <a:custGeom>
              <a:avLst/>
              <a:gdLst/>
              <a:ahLst/>
              <a:cxnLst/>
              <a:rect r="r" b="b" t="t" l="l"/>
              <a:pathLst>
                <a:path h="2466594" w="1495425">
                  <a:moveTo>
                    <a:pt x="1495425" y="1291209"/>
                  </a:moveTo>
                  <a:lnTo>
                    <a:pt x="744982" y="0"/>
                  </a:lnTo>
                  <a:lnTo>
                    <a:pt x="0" y="1291209"/>
                  </a:lnTo>
                  <a:lnTo>
                    <a:pt x="380746" y="1291209"/>
                  </a:lnTo>
                  <a:lnTo>
                    <a:pt x="380746" y="2466594"/>
                  </a:lnTo>
                  <a:lnTo>
                    <a:pt x="1109091" y="2466594"/>
                  </a:lnTo>
                  <a:lnTo>
                    <a:pt x="1109091" y="1291209"/>
                  </a:lnTo>
                  <a:lnTo>
                    <a:pt x="1495425" y="1291209"/>
                  </a:lnTo>
                  <a:close/>
                </a:path>
              </a:pathLst>
            </a:custGeom>
            <a:solidFill>
              <a:srgbClr val="FFC53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007260" y="4659874"/>
            <a:ext cx="539898" cy="532864"/>
          </a:xfrm>
          <a:custGeom>
            <a:avLst/>
            <a:gdLst/>
            <a:ahLst/>
            <a:cxnLst/>
            <a:rect r="r" b="b" t="t" l="l"/>
            <a:pathLst>
              <a:path h="532864" w="539898">
                <a:moveTo>
                  <a:pt x="0" y="0"/>
                </a:moveTo>
                <a:lnTo>
                  <a:pt x="539898" y="0"/>
                </a:lnTo>
                <a:lnTo>
                  <a:pt x="539898" y="532864"/>
                </a:lnTo>
                <a:lnTo>
                  <a:pt x="0" y="5328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007226" y="5614426"/>
            <a:ext cx="332190" cy="547968"/>
            <a:chOff x="0" y="0"/>
            <a:chExt cx="442920" cy="7306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2976" cy="730631"/>
            </a:xfrm>
            <a:custGeom>
              <a:avLst/>
              <a:gdLst/>
              <a:ahLst/>
              <a:cxnLst/>
              <a:rect r="r" b="b" t="t" l="l"/>
              <a:pathLst>
                <a:path h="730631" w="442976">
                  <a:moveTo>
                    <a:pt x="442976" y="382524"/>
                  </a:moveTo>
                  <a:lnTo>
                    <a:pt x="220599" y="0"/>
                  </a:lnTo>
                  <a:lnTo>
                    <a:pt x="0" y="382524"/>
                  </a:lnTo>
                  <a:lnTo>
                    <a:pt x="112776" y="382524"/>
                  </a:lnTo>
                  <a:lnTo>
                    <a:pt x="112776" y="730631"/>
                  </a:lnTo>
                  <a:lnTo>
                    <a:pt x="328549" y="730631"/>
                  </a:lnTo>
                  <a:lnTo>
                    <a:pt x="328549" y="382524"/>
                  </a:lnTo>
                  <a:lnTo>
                    <a:pt x="442976" y="382524"/>
                  </a:lnTo>
                  <a:close/>
                </a:path>
              </a:pathLst>
            </a:custGeom>
            <a:solidFill>
              <a:srgbClr val="FFC53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420438" y="3235558"/>
            <a:ext cx="902768" cy="595036"/>
            <a:chOff x="0" y="0"/>
            <a:chExt cx="1203691" cy="7933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7827" y="0"/>
              <a:ext cx="849677" cy="784101"/>
            </a:xfrm>
            <a:custGeom>
              <a:avLst/>
              <a:gdLst/>
              <a:ahLst/>
              <a:cxnLst/>
              <a:rect r="r" b="b" t="t" l="l"/>
              <a:pathLst>
                <a:path h="784101" w="849677">
                  <a:moveTo>
                    <a:pt x="382088" y="0"/>
                  </a:moveTo>
                  <a:cubicBezTo>
                    <a:pt x="101418" y="35687"/>
                    <a:pt x="101418" y="35687"/>
                    <a:pt x="101418" y="35687"/>
                  </a:cubicBezTo>
                  <a:cubicBezTo>
                    <a:pt x="101418" y="35687"/>
                    <a:pt x="-207827" y="555879"/>
                    <a:pt x="253691" y="743458"/>
                  </a:cubicBezTo>
                  <a:cubicBezTo>
                    <a:pt x="263216" y="762508"/>
                    <a:pt x="403551" y="793369"/>
                    <a:pt x="482037" y="781431"/>
                  </a:cubicBezTo>
                  <a:cubicBezTo>
                    <a:pt x="995879" y="734060"/>
                    <a:pt x="841193" y="254127"/>
                    <a:pt x="777058" y="40386"/>
                  </a:cubicBezTo>
                  <a:cubicBezTo>
                    <a:pt x="382088" y="0"/>
                    <a:pt x="382088" y="0"/>
                    <a:pt x="382088" y="0"/>
                  </a:cubicBezTo>
                </a:path>
              </a:pathLst>
            </a:custGeom>
            <a:solidFill>
              <a:srgbClr val="334157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784554" y="4887226"/>
            <a:ext cx="1631244" cy="2568050"/>
          </a:xfrm>
          <a:custGeom>
            <a:avLst/>
            <a:gdLst/>
            <a:ahLst/>
            <a:cxnLst/>
            <a:rect r="r" b="b" t="t" l="l"/>
            <a:pathLst>
              <a:path h="2568050" w="1631244">
                <a:moveTo>
                  <a:pt x="0" y="0"/>
                </a:moveTo>
                <a:lnTo>
                  <a:pt x="1631244" y="0"/>
                </a:lnTo>
                <a:lnTo>
                  <a:pt x="1631244" y="2568050"/>
                </a:lnTo>
                <a:lnTo>
                  <a:pt x="0" y="2568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57204" y="3826510"/>
            <a:ext cx="851024" cy="1142414"/>
          </a:xfrm>
          <a:custGeom>
            <a:avLst/>
            <a:gdLst/>
            <a:ahLst/>
            <a:cxnLst/>
            <a:rect r="r" b="b" t="t" l="l"/>
            <a:pathLst>
              <a:path h="1142414" w="851024">
                <a:moveTo>
                  <a:pt x="0" y="0"/>
                </a:moveTo>
                <a:lnTo>
                  <a:pt x="851024" y="0"/>
                </a:lnTo>
                <a:lnTo>
                  <a:pt x="851024" y="1142414"/>
                </a:lnTo>
                <a:lnTo>
                  <a:pt x="0" y="11424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76824" y="7279624"/>
            <a:ext cx="618184" cy="544656"/>
            <a:chOff x="0" y="0"/>
            <a:chExt cx="824245" cy="7262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6075" y="59926"/>
              <a:ext cx="774187" cy="661846"/>
            </a:xfrm>
            <a:custGeom>
              <a:avLst/>
              <a:gdLst/>
              <a:ahLst/>
              <a:cxnLst/>
              <a:rect r="r" b="b" t="t" l="l"/>
              <a:pathLst>
                <a:path h="661846" w="774187">
                  <a:moveTo>
                    <a:pt x="427569" y="13861"/>
                  </a:moveTo>
                  <a:cubicBezTo>
                    <a:pt x="384770" y="173373"/>
                    <a:pt x="384770" y="173373"/>
                    <a:pt x="384770" y="173373"/>
                  </a:cubicBezTo>
                  <a:cubicBezTo>
                    <a:pt x="384770" y="173373"/>
                    <a:pt x="178268" y="411498"/>
                    <a:pt x="52284" y="487698"/>
                  </a:cubicBezTo>
                  <a:cubicBezTo>
                    <a:pt x="-26075" y="554373"/>
                    <a:pt x="2373" y="609110"/>
                    <a:pt x="19010" y="637685"/>
                  </a:cubicBezTo>
                  <a:cubicBezTo>
                    <a:pt x="38060" y="663847"/>
                    <a:pt x="294600" y="666260"/>
                    <a:pt x="358735" y="656735"/>
                  </a:cubicBezTo>
                  <a:cubicBezTo>
                    <a:pt x="498943" y="637685"/>
                    <a:pt x="577302" y="459123"/>
                    <a:pt x="662773" y="442486"/>
                  </a:cubicBezTo>
                  <a:cubicBezTo>
                    <a:pt x="748244" y="423436"/>
                    <a:pt x="798155" y="378224"/>
                    <a:pt x="762595" y="132987"/>
                  </a:cubicBezTo>
                  <a:cubicBezTo>
                    <a:pt x="734020" y="-59926"/>
                    <a:pt x="427569" y="13861"/>
                    <a:pt x="427569" y="13861"/>
                  </a:cubicBezTo>
                  <a:close/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26442" y="7456638"/>
            <a:ext cx="665842" cy="460234"/>
            <a:chOff x="0" y="0"/>
            <a:chExt cx="887789" cy="6136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43" y="0"/>
              <a:ext cx="877791" cy="558063"/>
            </a:xfrm>
            <a:custGeom>
              <a:avLst/>
              <a:gdLst/>
              <a:ahLst/>
              <a:cxnLst/>
              <a:rect r="r" b="b" t="t" l="l"/>
              <a:pathLst>
                <a:path h="558063" w="877791">
                  <a:moveTo>
                    <a:pt x="260230" y="195072"/>
                  </a:moveTo>
                  <a:cubicBezTo>
                    <a:pt x="260230" y="195072"/>
                    <a:pt x="176918" y="254508"/>
                    <a:pt x="105544" y="325882"/>
                  </a:cubicBezTo>
                  <a:cubicBezTo>
                    <a:pt x="36456" y="399542"/>
                    <a:pt x="-6343" y="461391"/>
                    <a:pt x="769" y="494665"/>
                  </a:cubicBezTo>
                  <a:cubicBezTo>
                    <a:pt x="10294" y="525526"/>
                    <a:pt x="179331" y="613537"/>
                    <a:pt x="453016" y="506603"/>
                  </a:cubicBezTo>
                  <a:cubicBezTo>
                    <a:pt x="591065" y="435229"/>
                    <a:pt x="867163" y="213995"/>
                    <a:pt x="874275" y="204597"/>
                  </a:cubicBezTo>
                  <a:cubicBezTo>
                    <a:pt x="881387" y="192659"/>
                    <a:pt x="878974" y="30988"/>
                    <a:pt x="855225" y="0"/>
                  </a:cubicBezTo>
                  <a:cubicBezTo>
                    <a:pt x="855225" y="0"/>
                    <a:pt x="843287" y="73787"/>
                    <a:pt x="793376" y="104648"/>
                  </a:cubicBezTo>
                  <a:cubicBezTo>
                    <a:pt x="741052" y="135509"/>
                    <a:pt x="526803" y="278257"/>
                    <a:pt x="526803" y="278257"/>
                  </a:cubicBezTo>
                  <a:cubicBezTo>
                    <a:pt x="526803" y="278257"/>
                    <a:pt x="410217" y="166497"/>
                    <a:pt x="260230" y="195072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749956" y="7279624"/>
            <a:ext cx="624992" cy="544656"/>
            <a:chOff x="0" y="0"/>
            <a:chExt cx="833323" cy="7262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4047" y="59926"/>
              <a:ext cx="775768" cy="659226"/>
            </a:xfrm>
            <a:custGeom>
              <a:avLst/>
              <a:gdLst/>
              <a:ahLst/>
              <a:cxnLst/>
              <a:rect r="r" b="b" t="t" l="l"/>
              <a:pathLst>
                <a:path h="659226" w="775768">
                  <a:moveTo>
                    <a:pt x="349714" y="13861"/>
                  </a:moveTo>
                  <a:cubicBezTo>
                    <a:pt x="390227" y="173373"/>
                    <a:pt x="390227" y="173373"/>
                    <a:pt x="390227" y="173373"/>
                  </a:cubicBezTo>
                  <a:cubicBezTo>
                    <a:pt x="390227" y="173373"/>
                    <a:pt x="628352" y="428135"/>
                    <a:pt x="740239" y="494810"/>
                  </a:cubicBezTo>
                  <a:cubicBezTo>
                    <a:pt x="809327" y="594759"/>
                    <a:pt x="759289" y="592473"/>
                    <a:pt x="742652" y="621048"/>
                  </a:cubicBezTo>
                  <a:cubicBezTo>
                    <a:pt x="723602" y="647210"/>
                    <a:pt x="504527" y="666260"/>
                    <a:pt x="440265" y="656735"/>
                  </a:cubicBezTo>
                  <a:cubicBezTo>
                    <a:pt x="299803" y="635272"/>
                    <a:pt x="197441" y="459123"/>
                    <a:pt x="111716" y="442486"/>
                  </a:cubicBezTo>
                  <a:cubicBezTo>
                    <a:pt x="25991" y="423436"/>
                    <a:pt x="-24047" y="378224"/>
                    <a:pt x="11640" y="132987"/>
                  </a:cubicBezTo>
                  <a:cubicBezTo>
                    <a:pt x="40215" y="-59926"/>
                    <a:pt x="349714" y="13861"/>
                    <a:pt x="349714" y="13861"/>
                  </a:cubicBezTo>
                  <a:close/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754040" y="7456638"/>
            <a:ext cx="664480" cy="460234"/>
            <a:chOff x="0" y="0"/>
            <a:chExt cx="885973" cy="6136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595" y="0"/>
              <a:ext cx="876014" cy="558190"/>
            </a:xfrm>
            <a:custGeom>
              <a:avLst/>
              <a:gdLst/>
              <a:ahLst/>
              <a:cxnLst/>
              <a:rect r="r" b="b" t="t" l="l"/>
              <a:pathLst>
                <a:path h="558190" w="876014">
                  <a:moveTo>
                    <a:pt x="616292" y="195072"/>
                  </a:moveTo>
                  <a:cubicBezTo>
                    <a:pt x="616292" y="195072"/>
                    <a:pt x="699477" y="254508"/>
                    <a:pt x="770724" y="325882"/>
                  </a:cubicBezTo>
                  <a:cubicBezTo>
                    <a:pt x="839558" y="399669"/>
                    <a:pt x="882357" y="461518"/>
                    <a:pt x="875245" y="494792"/>
                  </a:cubicBezTo>
                  <a:cubicBezTo>
                    <a:pt x="868133" y="525653"/>
                    <a:pt x="697064" y="613664"/>
                    <a:pt x="423887" y="506730"/>
                  </a:cubicBezTo>
                  <a:cubicBezTo>
                    <a:pt x="288505" y="435229"/>
                    <a:pt x="10629" y="214122"/>
                    <a:pt x="3517" y="204597"/>
                  </a:cubicBezTo>
                  <a:cubicBezTo>
                    <a:pt x="-3595" y="192659"/>
                    <a:pt x="-1182" y="30861"/>
                    <a:pt x="22567" y="0"/>
                  </a:cubicBezTo>
                  <a:cubicBezTo>
                    <a:pt x="22567" y="0"/>
                    <a:pt x="34505" y="73787"/>
                    <a:pt x="86702" y="104648"/>
                  </a:cubicBezTo>
                  <a:cubicBezTo>
                    <a:pt x="136613" y="135509"/>
                    <a:pt x="350354" y="278257"/>
                    <a:pt x="350354" y="278257"/>
                  </a:cubicBezTo>
                  <a:cubicBezTo>
                    <a:pt x="350354" y="278257"/>
                    <a:pt x="466686" y="166497"/>
                    <a:pt x="616419" y="195072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671538" y="3983098"/>
            <a:ext cx="1096120" cy="1037568"/>
            <a:chOff x="0" y="0"/>
            <a:chExt cx="1461493" cy="13834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1977" y="0"/>
              <a:ext cx="1399539" cy="1383411"/>
            </a:xfrm>
            <a:custGeom>
              <a:avLst/>
              <a:gdLst/>
              <a:ahLst/>
              <a:cxnLst/>
              <a:rect r="r" b="b" t="t" l="l"/>
              <a:pathLst>
                <a:path h="1383411" w="1399539">
                  <a:moveTo>
                    <a:pt x="1399539" y="209169"/>
                  </a:moveTo>
                  <a:cubicBezTo>
                    <a:pt x="986027" y="0"/>
                    <a:pt x="986027" y="0"/>
                    <a:pt x="986027" y="0"/>
                  </a:cubicBezTo>
                  <a:cubicBezTo>
                    <a:pt x="986027" y="0"/>
                    <a:pt x="211327" y="736854"/>
                    <a:pt x="104393" y="836676"/>
                  </a:cubicBezTo>
                  <a:cubicBezTo>
                    <a:pt x="-33402" y="960374"/>
                    <a:pt x="-61977" y="1278890"/>
                    <a:pt x="187578" y="1309751"/>
                  </a:cubicBezTo>
                  <a:cubicBezTo>
                    <a:pt x="874394" y="1383411"/>
                    <a:pt x="874394" y="1383411"/>
                    <a:pt x="874394" y="1383411"/>
                  </a:cubicBezTo>
                  <a:cubicBezTo>
                    <a:pt x="836421" y="948436"/>
                    <a:pt x="836421" y="948436"/>
                    <a:pt x="836421" y="948436"/>
                  </a:cubicBezTo>
                  <a:cubicBezTo>
                    <a:pt x="1285493" y="606171"/>
                    <a:pt x="1285493" y="606171"/>
                    <a:pt x="1285493" y="606171"/>
                  </a:cubicBezTo>
                  <a:cubicBezTo>
                    <a:pt x="1399539" y="209169"/>
                    <a:pt x="1399539" y="209169"/>
                    <a:pt x="1399539" y="209169"/>
                  </a:cubicBezTo>
                </a:path>
              </a:pathLst>
            </a:custGeom>
            <a:solidFill>
              <a:srgbClr val="FF494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082752" y="4501882"/>
            <a:ext cx="369004" cy="108932"/>
            <a:chOff x="0" y="0"/>
            <a:chExt cx="492005" cy="1452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1998" cy="145288"/>
            </a:xfrm>
            <a:custGeom>
              <a:avLst/>
              <a:gdLst/>
              <a:ahLst/>
              <a:cxnLst/>
              <a:rect r="r" b="b" t="t" l="l"/>
              <a:pathLst>
                <a:path h="145288" w="491998">
                  <a:moveTo>
                    <a:pt x="491998" y="0"/>
                  </a:moveTo>
                  <a:lnTo>
                    <a:pt x="482981" y="123444"/>
                  </a:lnTo>
                  <a:lnTo>
                    <a:pt x="0" y="145288"/>
                  </a:lnTo>
                  <a:lnTo>
                    <a:pt x="491998" y="0"/>
                  </a:lnTo>
                  <a:close/>
                </a:path>
              </a:pathLst>
            </a:custGeom>
            <a:solidFill>
              <a:srgbClr val="334157">
                <a:alpha val="8235"/>
              </a:srgbClr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170702" y="3938164"/>
            <a:ext cx="791112" cy="889148"/>
            <a:chOff x="0" y="0"/>
            <a:chExt cx="1054816" cy="11855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54862" cy="1183140"/>
            </a:xfrm>
            <a:custGeom>
              <a:avLst/>
              <a:gdLst/>
              <a:ahLst/>
              <a:cxnLst/>
              <a:rect r="r" b="b" t="t" l="l"/>
              <a:pathLst>
                <a:path h="1183140" w="1054862">
                  <a:moveTo>
                    <a:pt x="1054862" y="252349"/>
                  </a:moveTo>
                  <a:cubicBezTo>
                    <a:pt x="1054862" y="252349"/>
                    <a:pt x="559562" y="1180719"/>
                    <a:pt x="371475" y="1183132"/>
                  </a:cubicBezTo>
                  <a:cubicBezTo>
                    <a:pt x="185674" y="1185545"/>
                    <a:pt x="0" y="628523"/>
                    <a:pt x="0" y="628523"/>
                  </a:cubicBezTo>
                  <a:cubicBezTo>
                    <a:pt x="183388" y="0"/>
                    <a:pt x="183388" y="0"/>
                    <a:pt x="183388" y="0"/>
                  </a:cubicBezTo>
                  <a:cubicBezTo>
                    <a:pt x="183388" y="0"/>
                    <a:pt x="383413" y="683260"/>
                    <a:pt x="404749" y="692785"/>
                  </a:cubicBezTo>
                  <a:cubicBezTo>
                    <a:pt x="942848" y="38100"/>
                    <a:pt x="942848" y="38100"/>
                    <a:pt x="942848" y="38100"/>
                  </a:cubicBezTo>
                  <a:cubicBezTo>
                    <a:pt x="1054735" y="252349"/>
                    <a:pt x="1054735" y="252349"/>
                    <a:pt x="1054735" y="252349"/>
                  </a:cubicBezTo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900540" y="3880974"/>
            <a:ext cx="223308" cy="283220"/>
            <a:chOff x="0" y="0"/>
            <a:chExt cx="297744" cy="377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4023"/>
              <a:ext cx="297688" cy="360879"/>
            </a:xfrm>
            <a:custGeom>
              <a:avLst/>
              <a:gdLst/>
              <a:ahLst/>
              <a:cxnLst/>
              <a:rect r="r" b="b" t="t" l="l"/>
              <a:pathLst>
                <a:path h="360879" w="297688">
                  <a:moveTo>
                    <a:pt x="35687" y="330876"/>
                  </a:moveTo>
                  <a:cubicBezTo>
                    <a:pt x="35687" y="330876"/>
                    <a:pt x="159512" y="373675"/>
                    <a:pt x="214376" y="357038"/>
                  </a:cubicBezTo>
                  <a:cubicBezTo>
                    <a:pt x="266827" y="337988"/>
                    <a:pt x="297688" y="297602"/>
                    <a:pt x="297688" y="297602"/>
                  </a:cubicBezTo>
                  <a:cubicBezTo>
                    <a:pt x="190500" y="17313"/>
                    <a:pt x="190500" y="17313"/>
                    <a:pt x="190500" y="17313"/>
                  </a:cubicBezTo>
                  <a:cubicBezTo>
                    <a:pt x="190500" y="17313"/>
                    <a:pt x="116713" y="-4023"/>
                    <a:pt x="112014" y="676"/>
                  </a:cubicBezTo>
                  <a:cubicBezTo>
                    <a:pt x="109601" y="5502"/>
                    <a:pt x="0" y="195494"/>
                    <a:pt x="0" y="195494"/>
                  </a:cubicBezTo>
                  <a:cubicBezTo>
                    <a:pt x="35687" y="330876"/>
                    <a:pt x="35687" y="330876"/>
                    <a:pt x="35687" y="330876"/>
                  </a:cubicBezTo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3994492" y="4150580"/>
            <a:ext cx="66720" cy="5446"/>
            <a:chOff x="0" y="0"/>
            <a:chExt cx="88960" cy="726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8900" cy="7239"/>
            </a:xfrm>
            <a:custGeom>
              <a:avLst/>
              <a:gdLst/>
              <a:ahLst/>
              <a:cxnLst/>
              <a:rect r="r" b="b" t="t" l="l"/>
              <a:pathLst>
                <a:path h="7239" w="88900">
                  <a:moveTo>
                    <a:pt x="0" y="0"/>
                  </a:moveTo>
                  <a:cubicBezTo>
                    <a:pt x="19177" y="4826"/>
                    <a:pt x="38481" y="7239"/>
                    <a:pt x="57658" y="7239"/>
                  </a:cubicBezTo>
                  <a:cubicBezTo>
                    <a:pt x="69723" y="7239"/>
                    <a:pt x="79375" y="4826"/>
                    <a:pt x="88900" y="2413"/>
                  </a:cubicBezTo>
                  <a:cubicBezTo>
                    <a:pt x="79375" y="4826"/>
                    <a:pt x="69723" y="7239"/>
                    <a:pt x="57658" y="7239"/>
                  </a:cubicBezTo>
                  <a:cubicBezTo>
                    <a:pt x="38481" y="7239"/>
                    <a:pt x="19177" y="4826"/>
                    <a:pt x="0" y="0"/>
                  </a:cubicBezTo>
                </a:path>
              </a:pathLst>
            </a:custGeom>
            <a:solidFill>
              <a:srgbClr val="FFD1BE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3915518" y="4011692"/>
            <a:ext cx="198800" cy="144334"/>
          </a:xfrm>
          <a:custGeom>
            <a:avLst/>
            <a:gdLst/>
            <a:ahLst/>
            <a:cxnLst/>
            <a:rect r="r" b="b" t="t" l="l"/>
            <a:pathLst>
              <a:path h="144334" w="198800">
                <a:moveTo>
                  <a:pt x="0" y="0"/>
                </a:moveTo>
                <a:lnTo>
                  <a:pt x="198800" y="0"/>
                </a:lnTo>
                <a:lnTo>
                  <a:pt x="198800" y="144334"/>
                </a:lnTo>
                <a:lnTo>
                  <a:pt x="0" y="1443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009472" y="3743450"/>
            <a:ext cx="10894" cy="98038"/>
            <a:chOff x="0" y="0"/>
            <a:chExt cx="14525" cy="13071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478" cy="130683"/>
            </a:xfrm>
            <a:custGeom>
              <a:avLst/>
              <a:gdLst/>
              <a:ahLst/>
              <a:cxnLst/>
              <a:rect r="r" b="b" t="t" l="l"/>
              <a:pathLst>
                <a:path h="130683" w="14478">
                  <a:moveTo>
                    <a:pt x="0" y="0"/>
                  </a:moveTo>
                  <a:lnTo>
                    <a:pt x="14478" y="130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36" id="36"/>
          <p:cNvSpPr/>
          <p:nvPr/>
        </p:nvSpPr>
        <p:spPr>
          <a:xfrm rot="5017760">
            <a:off x="3965709" y="3792371"/>
            <a:ext cx="9845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3990408" y="3742088"/>
            <a:ext cx="49018" cy="103484"/>
            <a:chOff x="0" y="0"/>
            <a:chExt cx="65357" cy="13797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5405" cy="137922"/>
            </a:xfrm>
            <a:custGeom>
              <a:avLst/>
              <a:gdLst/>
              <a:ahLst/>
              <a:cxnLst/>
              <a:rect r="r" b="b" t="t" l="l"/>
              <a:pathLst>
                <a:path h="137922" w="65405">
                  <a:moveTo>
                    <a:pt x="16383" y="137922"/>
                  </a:moveTo>
                  <a:lnTo>
                    <a:pt x="65405" y="130683"/>
                  </a:lnTo>
                  <a:lnTo>
                    <a:pt x="49022" y="0"/>
                  </a:lnTo>
                  <a:lnTo>
                    <a:pt x="0" y="5461"/>
                  </a:lnTo>
                  <a:lnTo>
                    <a:pt x="16383" y="137922"/>
                  </a:lnTo>
                  <a:close/>
                </a:path>
              </a:pathLst>
            </a:custGeom>
            <a:solidFill>
              <a:srgbClr val="4C69B2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3974068" y="3810170"/>
            <a:ext cx="122548" cy="321346"/>
          </a:xfrm>
          <a:custGeom>
            <a:avLst/>
            <a:gdLst/>
            <a:ahLst/>
            <a:cxnLst/>
            <a:rect r="r" b="b" t="t" l="l"/>
            <a:pathLst>
              <a:path h="321346" w="122548">
                <a:moveTo>
                  <a:pt x="0" y="0"/>
                </a:moveTo>
                <a:lnTo>
                  <a:pt x="122548" y="0"/>
                </a:lnTo>
                <a:lnTo>
                  <a:pt x="122548" y="321346"/>
                </a:lnTo>
                <a:lnTo>
                  <a:pt x="0" y="3213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3827012" y="3328150"/>
            <a:ext cx="322708" cy="404406"/>
            <a:chOff x="0" y="0"/>
            <a:chExt cx="430277" cy="53920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2559" y="11045"/>
              <a:ext cx="405033" cy="517169"/>
            </a:xfrm>
            <a:custGeom>
              <a:avLst/>
              <a:gdLst/>
              <a:ahLst/>
              <a:cxnLst/>
              <a:rect r="r" b="b" t="t" l="l"/>
              <a:pathLst>
                <a:path h="517169" w="405033">
                  <a:moveTo>
                    <a:pt x="1665" y="278769"/>
                  </a:moveTo>
                  <a:cubicBezTo>
                    <a:pt x="13603" y="421263"/>
                    <a:pt x="115711" y="528197"/>
                    <a:pt x="227471" y="516259"/>
                  </a:cubicBezTo>
                  <a:cubicBezTo>
                    <a:pt x="339231" y="506734"/>
                    <a:pt x="417590" y="383290"/>
                    <a:pt x="403366" y="240669"/>
                  </a:cubicBezTo>
                  <a:cubicBezTo>
                    <a:pt x="391555" y="98175"/>
                    <a:pt x="289320" y="-11045"/>
                    <a:pt x="177560" y="893"/>
                  </a:cubicBezTo>
                  <a:cubicBezTo>
                    <a:pt x="65927" y="10291"/>
                    <a:pt x="-12559" y="136275"/>
                    <a:pt x="1665" y="278769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3792972" y="3280492"/>
            <a:ext cx="394876" cy="511974"/>
            <a:chOff x="0" y="0"/>
            <a:chExt cx="526501" cy="68263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32268" y="40451"/>
              <a:ext cx="462005" cy="601724"/>
            </a:xfrm>
            <a:custGeom>
              <a:avLst/>
              <a:gdLst/>
              <a:ahLst/>
              <a:cxnLst/>
              <a:rect r="r" b="b" t="t" l="l"/>
              <a:pathLst>
                <a:path h="601724" w="462005">
                  <a:moveTo>
                    <a:pt x="36820" y="123633"/>
                  </a:moveTo>
                  <a:cubicBezTo>
                    <a:pt x="105908" y="-9590"/>
                    <a:pt x="246497" y="-40451"/>
                    <a:pt x="356098" y="57085"/>
                  </a:cubicBezTo>
                  <a:cubicBezTo>
                    <a:pt x="463286" y="154621"/>
                    <a:pt x="494274" y="342454"/>
                    <a:pt x="425186" y="478090"/>
                  </a:cubicBezTo>
                  <a:cubicBezTo>
                    <a:pt x="356098" y="611313"/>
                    <a:pt x="213096" y="642174"/>
                    <a:pt x="105908" y="544638"/>
                  </a:cubicBezTo>
                  <a:cubicBezTo>
                    <a:pt x="-1280" y="447102"/>
                    <a:pt x="-32268" y="259269"/>
                    <a:pt x="36820" y="123633"/>
                  </a:cubicBezTo>
                  <a:close/>
                  <a:moveTo>
                    <a:pt x="129784" y="499426"/>
                  </a:moveTo>
                  <a:cubicBezTo>
                    <a:pt x="217922" y="577912"/>
                    <a:pt x="332222" y="554163"/>
                    <a:pt x="389499" y="444689"/>
                  </a:cubicBezTo>
                  <a:cubicBezTo>
                    <a:pt x="444236" y="335215"/>
                    <a:pt x="420487" y="180656"/>
                    <a:pt x="332349" y="102170"/>
                  </a:cubicBezTo>
                  <a:cubicBezTo>
                    <a:pt x="244211" y="23684"/>
                    <a:pt x="127371" y="47560"/>
                    <a:pt x="72507" y="156907"/>
                  </a:cubicBezTo>
                  <a:cubicBezTo>
                    <a:pt x="15357" y="266381"/>
                    <a:pt x="41519" y="420940"/>
                    <a:pt x="129657" y="499426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3979516" y="3874166"/>
            <a:ext cx="202884" cy="246456"/>
          </a:xfrm>
          <a:custGeom>
            <a:avLst/>
            <a:gdLst/>
            <a:ahLst/>
            <a:cxnLst/>
            <a:rect r="r" b="b" t="t" l="l"/>
            <a:pathLst>
              <a:path h="246456" w="202884">
                <a:moveTo>
                  <a:pt x="0" y="0"/>
                </a:moveTo>
                <a:lnTo>
                  <a:pt x="202884" y="0"/>
                </a:lnTo>
                <a:lnTo>
                  <a:pt x="202884" y="246456"/>
                </a:lnTo>
                <a:lnTo>
                  <a:pt x="0" y="2464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3876030" y="3816978"/>
            <a:ext cx="236924" cy="234202"/>
            <a:chOff x="0" y="0"/>
            <a:chExt cx="315899" cy="31226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15100"/>
              <a:ext cx="315849" cy="297193"/>
            </a:xfrm>
            <a:custGeom>
              <a:avLst/>
              <a:gdLst/>
              <a:ahLst/>
              <a:cxnLst/>
              <a:rect r="r" b="b" t="t" l="l"/>
              <a:pathLst>
                <a:path h="297193" w="315849">
                  <a:moveTo>
                    <a:pt x="0" y="189878"/>
                  </a:moveTo>
                  <a:cubicBezTo>
                    <a:pt x="0" y="189878"/>
                    <a:pt x="40386" y="65926"/>
                    <a:pt x="121158" y="1537"/>
                  </a:cubicBezTo>
                  <a:cubicBezTo>
                    <a:pt x="161544" y="-15100"/>
                    <a:pt x="315849" y="108852"/>
                    <a:pt x="315849" y="108852"/>
                  </a:cubicBezTo>
                  <a:cubicBezTo>
                    <a:pt x="303911" y="168415"/>
                    <a:pt x="225552" y="175654"/>
                    <a:pt x="170942" y="130315"/>
                  </a:cubicBezTo>
                  <a:cubicBezTo>
                    <a:pt x="170942" y="130315"/>
                    <a:pt x="211328" y="261379"/>
                    <a:pt x="59309" y="297193"/>
                  </a:cubicBezTo>
                  <a:cubicBezTo>
                    <a:pt x="0" y="189878"/>
                    <a:pt x="0" y="189878"/>
                    <a:pt x="0" y="189878"/>
                  </a:cubicBezTo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3961814" y="4007608"/>
            <a:ext cx="31318" cy="27232"/>
            <a:chOff x="0" y="0"/>
            <a:chExt cx="41757" cy="3630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1783" cy="36322"/>
            </a:xfrm>
            <a:custGeom>
              <a:avLst/>
              <a:gdLst/>
              <a:ahLst/>
              <a:cxnLst/>
              <a:rect r="r" b="b" t="t" l="l"/>
              <a:pathLst>
                <a:path h="36322" w="41783">
                  <a:moveTo>
                    <a:pt x="39497" y="0"/>
                  </a:moveTo>
                  <a:cubicBezTo>
                    <a:pt x="39497" y="2413"/>
                    <a:pt x="39497" y="4826"/>
                    <a:pt x="41783" y="4826"/>
                  </a:cubicBezTo>
                  <a:cubicBezTo>
                    <a:pt x="39497" y="7239"/>
                    <a:pt x="37084" y="9652"/>
                    <a:pt x="34798" y="14478"/>
                  </a:cubicBezTo>
                  <a:cubicBezTo>
                    <a:pt x="25527" y="24257"/>
                    <a:pt x="13970" y="31496"/>
                    <a:pt x="0" y="36322"/>
                  </a:cubicBezTo>
                  <a:cubicBezTo>
                    <a:pt x="9271" y="31496"/>
                    <a:pt x="13970" y="26670"/>
                    <a:pt x="20828" y="21844"/>
                  </a:cubicBezTo>
                  <a:cubicBezTo>
                    <a:pt x="25527" y="19431"/>
                    <a:pt x="27813" y="14605"/>
                    <a:pt x="32385" y="9779"/>
                  </a:cubicBezTo>
                  <a:cubicBezTo>
                    <a:pt x="32385" y="9779"/>
                    <a:pt x="32385" y="9779"/>
                    <a:pt x="34671" y="7366"/>
                  </a:cubicBezTo>
                  <a:cubicBezTo>
                    <a:pt x="34671" y="4953"/>
                    <a:pt x="36957" y="2540"/>
                    <a:pt x="39370" y="127"/>
                  </a:cubicBezTo>
                </a:path>
              </a:pathLst>
            </a:custGeom>
            <a:solidFill>
              <a:srgbClr val="FF643C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3991770" y="3909570"/>
            <a:ext cx="121186" cy="102122"/>
          </a:xfrm>
          <a:custGeom>
            <a:avLst/>
            <a:gdLst/>
            <a:ahLst/>
            <a:cxnLst/>
            <a:rect r="r" b="b" t="t" l="l"/>
            <a:pathLst>
              <a:path h="102122" w="121186">
                <a:moveTo>
                  <a:pt x="0" y="0"/>
                </a:moveTo>
                <a:lnTo>
                  <a:pt x="121186" y="0"/>
                </a:lnTo>
                <a:lnTo>
                  <a:pt x="121186" y="102122"/>
                </a:lnTo>
                <a:lnTo>
                  <a:pt x="0" y="1021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3961814" y="3909570"/>
            <a:ext cx="151142" cy="125270"/>
          </a:xfrm>
          <a:custGeom>
            <a:avLst/>
            <a:gdLst/>
            <a:ahLst/>
            <a:cxnLst/>
            <a:rect r="r" b="b" t="t" l="l"/>
            <a:pathLst>
              <a:path h="125270" w="151142">
                <a:moveTo>
                  <a:pt x="0" y="0"/>
                </a:moveTo>
                <a:lnTo>
                  <a:pt x="151142" y="0"/>
                </a:lnTo>
                <a:lnTo>
                  <a:pt x="151142" y="125270"/>
                </a:lnTo>
                <a:lnTo>
                  <a:pt x="0" y="1252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4017640" y="4059350"/>
            <a:ext cx="107570" cy="21786"/>
            <a:chOff x="0" y="0"/>
            <a:chExt cx="143427" cy="2904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43383" cy="29083"/>
            </a:xfrm>
            <a:custGeom>
              <a:avLst/>
              <a:gdLst/>
              <a:ahLst/>
              <a:cxnLst/>
              <a:rect r="r" b="b" t="t" l="l"/>
              <a:pathLst>
                <a:path h="29083" w="143383">
                  <a:moveTo>
                    <a:pt x="143383" y="0"/>
                  </a:moveTo>
                  <a:cubicBezTo>
                    <a:pt x="0" y="29083"/>
                    <a:pt x="0" y="29083"/>
                    <a:pt x="0" y="29083"/>
                  </a:cubicBezTo>
                  <a:cubicBezTo>
                    <a:pt x="7112" y="21844"/>
                    <a:pt x="16764" y="17018"/>
                    <a:pt x="16764" y="17018"/>
                  </a:cubicBezTo>
                  <a:cubicBezTo>
                    <a:pt x="143383" y="0"/>
                    <a:pt x="143383" y="0"/>
                    <a:pt x="143383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3997216" y="4000798"/>
            <a:ext cx="126632" cy="21786"/>
            <a:chOff x="0" y="0"/>
            <a:chExt cx="168843" cy="2904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68783" cy="29083"/>
            </a:xfrm>
            <a:custGeom>
              <a:avLst/>
              <a:gdLst/>
              <a:ahLst/>
              <a:cxnLst/>
              <a:rect r="r" b="b" t="t" l="l"/>
              <a:pathLst>
                <a:path h="29083" w="168783">
                  <a:moveTo>
                    <a:pt x="168783" y="0"/>
                  </a:moveTo>
                  <a:cubicBezTo>
                    <a:pt x="21463" y="29083"/>
                    <a:pt x="21463" y="29083"/>
                    <a:pt x="21463" y="29083"/>
                  </a:cubicBezTo>
                  <a:cubicBezTo>
                    <a:pt x="21463" y="29083"/>
                    <a:pt x="9525" y="26670"/>
                    <a:pt x="0" y="19304"/>
                  </a:cubicBezTo>
                  <a:cubicBezTo>
                    <a:pt x="168783" y="0"/>
                    <a:pt x="168783" y="0"/>
                    <a:pt x="168783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4009472" y="3949056"/>
            <a:ext cx="103484" cy="28594"/>
            <a:chOff x="0" y="0"/>
            <a:chExt cx="137979" cy="3812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37922" cy="38100"/>
            </a:xfrm>
            <a:custGeom>
              <a:avLst/>
              <a:gdLst/>
              <a:ahLst/>
              <a:cxnLst/>
              <a:rect r="r" b="b" t="t" l="l"/>
              <a:pathLst>
                <a:path h="38100" w="137922">
                  <a:moveTo>
                    <a:pt x="137922" y="0"/>
                  </a:moveTo>
                  <a:cubicBezTo>
                    <a:pt x="0" y="38100"/>
                    <a:pt x="0" y="38100"/>
                    <a:pt x="0" y="38100"/>
                  </a:cubicBezTo>
                  <a:cubicBezTo>
                    <a:pt x="0" y="35687"/>
                    <a:pt x="2413" y="26162"/>
                    <a:pt x="2413" y="23749"/>
                  </a:cubicBezTo>
                  <a:cubicBezTo>
                    <a:pt x="137922" y="0"/>
                    <a:pt x="137922" y="0"/>
                    <a:pt x="137922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4009472" y="3966758"/>
            <a:ext cx="1362" cy="10894"/>
            <a:chOff x="0" y="0"/>
            <a:chExt cx="1816" cy="1452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FF5C33"/>
            </a:solidFill>
          </p:spPr>
        </p:sp>
      </p:grpSp>
      <p:sp>
        <p:nvSpPr>
          <p:cNvPr name="Freeform 59" id="59"/>
          <p:cNvSpPr/>
          <p:nvPr/>
        </p:nvSpPr>
        <p:spPr>
          <a:xfrm flipH="false" flipV="false" rot="0">
            <a:off x="3167980" y="3919100"/>
            <a:ext cx="822428" cy="1021228"/>
          </a:xfrm>
          <a:custGeom>
            <a:avLst/>
            <a:gdLst/>
            <a:ahLst/>
            <a:cxnLst/>
            <a:rect r="r" b="b" t="t" l="l"/>
            <a:pathLst>
              <a:path h="1021228" w="822428">
                <a:moveTo>
                  <a:pt x="0" y="0"/>
                </a:moveTo>
                <a:lnTo>
                  <a:pt x="822428" y="0"/>
                </a:lnTo>
                <a:lnTo>
                  <a:pt x="822428" y="1021228"/>
                </a:lnTo>
                <a:lnTo>
                  <a:pt x="0" y="102122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3251038" y="4266318"/>
            <a:ext cx="132080" cy="580058"/>
            <a:chOff x="0" y="0"/>
            <a:chExt cx="176107" cy="77341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61380" cy="773430"/>
            </a:xfrm>
            <a:custGeom>
              <a:avLst/>
              <a:gdLst/>
              <a:ahLst/>
              <a:cxnLst/>
              <a:rect r="r" b="b" t="t" l="l"/>
              <a:pathLst>
                <a:path h="773430" w="161380">
                  <a:moveTo>
                    <a:pt x="76200" y="0"/>
                  </a:moveTo>
                  <a:cubicBezTo>
                    <a:pt x="76200" y="0"/>
                    <a:pt x="176149" y="157099"/>
                    <a:pt x="159512" y="211836"/>
                  </a:cubicBezTo>
                  <a:cubicBezTo>
                    <a:pt x="142748" y="264160"/>
                    <a:pt x="76200" y="356997"/>
                    <a:pt x="76200" y="356997"/>
                  </a:cubicBezTo>
                  <a:cubicBezTo>
                    <a:pt x="76200" y="773430"/>
                    <a:pt x="76200" y="773430"/>
                    <a:pt x="76200" y="773430"/>
                  </a:cubicBezTo>
                  <a:cubicBezTo>
                    <a:pt x="50038" y="732917"/>
                    <a:pt x="26162" y="687705"/>
                    <a:pt x="4699" y="640207"/>
                  </a:cubicBezTo>
                  <a:cubicBezTo>
                    <a:pt x="0" y="378333"/>
                    <a:pt x="0" y="378333"/>
                    <a:pt x="0" y="378333"/>
                  </a:cubicBezTo>
                  <a:cubicBezTo>
                    <a:pt x="2413" y="347345"/>
                    <a:pt x="97536" y="266446"/>
                    <a:pt x="114173" y="192659"/>
                  </a:cubicBezTo>
                  <a:cubicBezTo>
                    <a:pt x="121412" y="157099"/>
                    <a:pt x="99949" y="73787"/>
                    <a:pt x="76200" y="0"/>
                  </a:cubicBezTo>
                </a:path>
              </a:pathLst>
            </a:custGeom>
            <a:solidFill>
              <a:srgbClr val="334157">
                <a:alpha val="8235"/>
              </a:srgbClr>
            </a:solidFill>
          </p:spPr>
        </p:sp>
      </p:grpSp>
      <p:sp>
        <p:nvSpPr>
          <p:cNvPr name="Freeform 62" id="62"/>
          <p:cNvSpPr/>
          <p:nvPr/>
        </p:nvSpPr>
        <p:spPr>
          <a:xfrm flipH="false" flipV="false" rot="0">
            <a:off x="2457202" y="3826510"/>
            <a:ext cx="885066" cy="1180540"/>
          </a:xfrm>
          <a:custGeom>
            <a:avLst/>
            <a:gdLst/>
            <a:ahLst/>
            <a:cxnLst/>
            <a:rect r="r" b="b" t="t" l="l"/>
            <a:pathLst>
              <a:path h="1180540" w="885066">
                <a:moveTo>
                  <a:pt x="0" y="0"/>
                </a:moveTo>
                <a:lnTo>
                  <a:pt x="885066" y="0"/>
                </a:lnTo>
                <a:lnTo>
                  <a:pt x="885066" y="1180540"/>
                </a:lnTo>
                <a:lnTo>
                  <a:pt x="0" y="11805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770940" y="4887226"/>
            <a:ext cx="1644858" cy="2461842"/>
          </a:xfrm>
          <a:custGeom>
            <a:avLst/>
            <a:gdLst/>
            <a:ahLst/>
            <a:cxnLst/>
            <a:rect r="r" b="b" t="t" l="l"/>
            <a:pathLst>
              <a:path h="2461842" w="1644858">
                <a:moveTo>
                  <a:pt x="0" y="0"/>
                </a:moveTo>
                <a:lnTo>
                  <a:pt x="1644858" y="0"/>
                </a:lnTo>
                <a:lnTo>
                  <a:pt x="1644858" y="2461842"/>
                </a:lnTo>
                <a:lnTo>
                  <a:pt x="0" y="246184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2785360" y="3620902"/>
            <a:ext cx="250542" cy="479296"/>
            <a:chOff x="0" y="0"/>
            <a:chExt cx="334056" cy="63906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34010" cy="639064"/>
            </a:xfrm>
            <a:custGeom>
              <a:avLst/>
              <a:gdLst/>
              <a:ahLst/>
              <a:cxnLst/>
              <a:rect r="r" b="b" t="t" l="l"/>
              <a:pathLst>
                <a:path h="639064" w="334010">
                  <a:moveTo>
                    <a:pt x="334010" y="337312"/>
                  </a:moveTo>
                  <a:cubicBezTo>
                    <a:pt x="334010" y="377698"/>
                    <a:pt x="334010" y="553466"/>
                    <a:pt x="245745" y="639064"/>
                  </a:cubicBezTo>
                  <a:cubicBezTo>
                    <a:pt x="71628" y="560705"/>
                    <a:pt x="2413" y="292227"/>
                    <a:pt x="2413" y="292227"/>
                  </a:cubicBezTo>
                  <a:cubicBezTo>
                    <a:pt x="2413" y="280289"/>
                    <a:pt x="2413" y="280289"/>
                    <a:pt x="2413" y="280289"/>
                  </a:cubicBezTo>
                  <a:cubicBezTo>
                    <a:pt x="0" y="68834"/>
                    <a:pt x="0" y="68834"/>
                    <a:pt x="0" y="68834"/>
                  </a:cubicBezTo>
                  <a:cubicBezTo>
                    <a:pt x="2413" y="26162"/>
                    <a:pt x="298323" y="0"/>
                    <a:pt x="298323" y="0"/>
                  </a:cubicBezTo>
                  <a:cubicBezTo>
                    <a:pt x="334010" y="337312"/>
                    <a:pt x="334010" y="337312"/>
                    <a:pt x="334010" y="337312"/>
                  </a:cubicBezTo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2785358" y="3679452"/>
            <a:ext cx="234202" cy="122548"/>
            <a:chOff x="0" y="0"/>
            <a:chExt cx="312269" cy="163397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12293" cy="163322"/>
            </a:xfrm>
            <a:custGeom>
              <a:avLst/>
              <a:gdLst/>
              <a:ahLst/>
              <a:cxnLst/>
              <a:rect r="r" b="b" t="t" l="l"/>
              <a:pathLst>
                <a:path h="163322" w="312293">
                  <a:moveTo>
                    <a:pt x="0" y="0"/>
                  </a:moveTo>
                  <a:cubicBezTo>
                    <a:pt x="73914" y="70993"/>
                    <a:pt x="190754" y="151511"/>
                    <a:pt x="286004" y="151511"/>
                  </a:cubicBezTo>
                  <a:cubicBezTo>
                    <a:pt x="295529" y="151511"/>
                    <a:pt x="302641" y="149098"/>
                    <a:pt x="309880" y="149098"/>
                  </a:cubicBezTo>
                  <a:cubicBezTo>
                    <a:pt x="312293" y="151511"/>
                    <a:pt x="312293" y="151511"/>
                    <a:pt x="312293" y="151511"/>
                  </a:cubicBezTo>
                  <a:cubicBezTo>
                    <a:pt x="312293" y="151511"/>
                    <a:pt x="278892" y="163322"/>
                    <a:pt x="228854" y="163322"/>
                  </a:cubicBezTo>
                  <a:cubicBezTo>
                    <a:pt x="166878" y="163322"/>
                    <a:pt x="78740" y="144399"/>
                    <a:pt x="0" y="5918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865D"/>
            </a:solidFill>
          </p:spPr>
        </p:sp>
      </p:grpSp>
      <p:sp>
        <p:nvSpPr>
          <p:cNvPr name="Freeform 68" id="68"/>
          <p:cNvSpPr/>
          <p:nvPr/>
        </p:nvSpPr>
        <p:spPr>
          <a:xfrm flipH="false" flipV="false" rot="0">
            <a:off x="2702298" y="3220580"/>
            <a:ext cx="480658" cy="589590"/>
          </a:xfrm>
          <a:custGeom>
            <a:avLst/>
            <a:gdLst/>
            <a:ahLst/>
            <a:cxnLst/>
            <a:rect r="r" b="b" t="t" l="l"/>
            <a:pathLst>
              <a:path h="589590" w="480658">
                <a:moveTo>
                  <a:pt x="0" y="0"/>
                </a:moveTo>
                <a:lnTo>
                  <a:pt x="480658" y="0"/>
                </a:lnTo>
                <a:lnTo>
                  <a:pt x="480658" y="589590"/>
                </a:lnTo>
                <a:lnTo>
                  <a:pt x="0" y="58959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9" id="69"/>
          <p:cNvGrpSpPr/>
          <p:nvPr/>
        </p:nvGrpSpPr>
        <p:grpSpPr>
          <a:xfrm rot="0">
            <a:off x="2813952" y="3554182"/>
            <a:ext cx="87144" cy="43572"/>
            <a:chOff x="0" y="0"/>
            <a:chExt cx="116192" cy="58096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16205" cy="58039"/>
            </a:xfrm>
            <a:custGeom>
              <a:avLst/>
              <a:gdLst/>
              <a:ahLst/>
              <a:cxnLst/>
              <a:rect r="r" b="b" t="t" l="l"/>
              <a:pathLst>
                <a:path h="58039" w="116205">
                  <a:moveTo>
                    <a:pt x="54483" y="0"/>
                  </a:moveTo>
                  <a:cubicBezTo>
                    <a:pt x="56896" y="0"/>
                    <a:pt x="59182" y="0"/>
                    <a:pt x="61595" y="0"/>
                  </a:cubicBezTo>
                  <a:cubicBezTo>
                    <a:pt x="92456" y="2413"/>
                    <a:pt x="116205" y="33909"/>
                    <a:pt x="116205" y="33909"/>
                  </a:cubicBezTo>
                  <a:cubicBezTo>
                    <a:pt x="116205" y="33909"/>
                    <a:pt x="90170" y="58039"/>
                    <a:pt x="61595" y="58039"/>
                  </a:cubicBezTo>
                  <a:cubicBezTo>
                    <a:pt x="59182" y="58039"/>
                    <a:pt x="56896" y="58039"/>
                    <a:pt x="56896" y="58039"/>
                  </a:cubicBezTo>
                  <a:cubicBezTo>
                    <a:pt x="23749" y="53213"/>
                    <a:pt x="0" y="24257"/>
                    <a:pt x="0" y="24257"/>
                  </a:cubicBezTo>
                  <a:cubicBezTo>
                    <a:pt x="0" y="24257"/>
                    <a:pt x="26035" y="0"/>
                    <a:pt x="54483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3151640" y="3520140"/>
            <a:ext cx="31318" cy="34040"/>
            <a:chOff x="0" y="0"/>
            <a:chExt cx="41757" cy="4538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41783" cy="45339"/>
            </a:xfrm>
            <a:custGeom>
              <a:avLst/>
              <a:gdLst/>
              <a:ahLst/>
              <a:cxnLst/>
              <a:rect r="r" b="b" t="t" l="l"/>
              <a:pathLst>
                <a:path h="45339" w="41783">
                  <a:moveTo>
                    <a:pt x="37084" y="0"/>
                  </a:moveTo>
                  <a:cubicBezTo>
                    <a:pt x="39370" y="16764"/>
                    <a:pt x="39370" y="31115"/>
                    <a:pt x="41783" y="45339"/>
                  </a:cubicBezTo>
                  <a:cubicBezTo>
                    <a:pt x="39497" y="45339"/>
                    <a:pt x="37084" y="45339"/>
                    <a:pt x="34798" y="45339"/>
                  </a:cubicBezTo>
                  <a:cubicBezTo>
                    <a:pt x="16256" y="45339"/>
                    <a:pt x="0" y="35814"/>
                    <a:pt x="0" y="35814"/>
                  </a:cubicBezTo>
                  <a:cubicBezTo>
                    <a:pt x="0" y="35814"/>
                    <a:pt x="13970" y="9525"/>
                    <a:pt x="37084" y="0"/>
                  </a:cubicBezTo>
                </a:path>
              </a:pathLst>
            </a:custGeom>
            <a:solidFill>
              <a:srgbClr val="FF7B50"/>
            </a:solid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3084918" y="3473846"/>
            <a:ext cx="50382" cy="89868"/>
            <a:chOff x="0" y="0"/>
            <a:chExt cx="67176" cy="119824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2043" y="0"/>
              <a:ext cx="65140" cy="117626"/>
            </a:xfrm>
            <a:custGeom>
              <a:avLst/>
              <a:gdLst/>
              <a:ahLst/>
              <a:cxnLst/>
              <a:rect r="r" b="b" t="t" l="l"/>
              <a:pathLst>
                <a:path h="117626" w="65140">
                  <a:moveTo>
                    <a:pt x="65140" y="0"/>
                  </a:moveTo>
                  <a:cubicBezTo>
                    <a:pt x="21960" y="4826"/>
                    <a:pt x="21960" y="4826"/>
                    <a:pt x="21960" y="4826"/>
                  </a:cubicBezTo>
                  <a:cubicBezTo>
                    <a:pt x="7609" y="7239"/>
                    <a:pt x="-2043" y="33528"/>
                    <a:pt x="370" y="64643"/>
                  </a:cubicBezTo>
                  <a:cubicBezTo>
                    <a:pt x="5196" y="95885"/>
                    <a:pt x="19547" y="119761"/>
                    <a:pt x="33898" y="117475"/>
                  </a:cubicBezTo>
                  <a:cubicBezTo>
                    <a:pt x="48249" y="115189"/>
                    <a:pt x="57901" y="88646"/>
                    <a:pt x="53075" y="57531"/>
                  </a:cubicBezTo>
                  <a:cubicBezTo>
                    <a:pt x="53075" y="45593"/>
                    <a:pt x="48249" y="33528"/>
                    <a:pt x="43423" y="24003"/>
                  </a:cubicBezTo>
                  <a:lnTo>
                    <a:pt x="65140" y="0"/>
                  </a:ln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2875226" y="3362190"/>
            <a:ext cx="122548" cy="129356"/>
            <a:chOff x="0" y="0"/>
            <a:chExt cx="163397" cy="172475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71686"/>
              <a:ext cx="163449" cy="100780"/>
            </a:xfrm>
            <a:custGeom>
              <a:avLst/>
              <a:gdLst/>
              <a:ahLst/>
              <a:cxnLst/>
              <a:rect r="r" b="b" t="t" l="l"/>
              <a:pathLst>
                <a:path h="100780" w="163449">
                  <a:moveTo>
                    <a:pt x="163449" y="34613"/>
                  </a:moveTo>
                  <a:cubicBezTo>
                    <a:pt x="163449" y="34613"/>
                    <a:pt x="66421" y="1593"/>
                    <a:pt x="0" y="100780"/>
                  </a:cubicBezTo>
                  <a:cubicBezTo>
                    <a:pt x="0" y="100780"/>
                    <a:pt x="63881" y="-71686"/>
                    <a:pt x="163449" y="34613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3072664" y="3368998"/>
            <a:ext cx="98038" cy="96676"/>
            <a:chOff x="0" y="0"/>
            <a:chExt cx="130717" cy="128901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58356"/>
              <a:ext cx="130683" cy="70549"/>
            </a:xfrm>
            <a:custGeom>
              <a:avLst/>
              <a:gdLst/>
              <a:ahLst/>
              <a:cxnLst/>
              <a:rect r="r" b="b" t="t" l="l"/>
              <a:pathLst>
                <a:path h="70549" w="130683">
                  <a:moveTo>
                    <a:pt x="0" y="32322"/>
                  </a:moveTo>
                  <a:cubicBezTo>
                    <a:pt x="0" y="32322"/>
                    <a:pt x="76073" y="1334"/>
                    <a:pt x="130683" y="70549"/>
                  </a:cubicBezTo>
                  <a:cubicBezTo>
                    <a:pt x="130683" y="70549"/>
                    <a:pt x="68961" y="-58356"/>
                    <a:pt x="0" y="32322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2928330" y="3616816"/>
            <a:ext cx="174290" cy="51742"/>
            <a:chOff x="0" y="0"/>
            <a:chExt cx="232387" cy="68989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603"/>
              <a:ext cx="231807" cy="64346"/>
            </a:xfrm>
            <a:custGeom>
              <a:avLst/>
              <a:gdLst/>
              <a:ahLst/>
              <a:cxnLst/>
              <a:rect r="r" b="b" t="t" l="l"/>
              <a:pathLst>
                <a:path h="64346" w="231807">
                  <a:moveTo>
                    <a:pt x="158877" y="58833"/>
                  </a:moveTo>
                  <a:cubicBezTo>
                    <a:pt x="149352" y="61246"/>
                    <a:pt x="139954" y="63532"/>
                    <a:pt x="130429" y="63532"/>
                  </a:cubicBezTo>
                  <a:cubicBezTo>
                    <a:pt x="87757" y="68358"/>
                    <a:pt x="45085" y="51721"/>
                    <a:pt x="2413" y="13621"/>
                  </a:cubicBezTo>
                  <a:cubicBezTo>
                    <a:pt x="0" y="13621"/>
                    <a:pt x="0" y="8922"/>
                    <a:pt x="0" y="8922"/>
                  </a:cubicBezTo>
                  <a:cubicBezTo>
                    <a:pt x="2413" y="6509"/>
                    <a:pt x="4699" y="6509"/>
                    <a:pt x="7112" y="6509"/>
                  </a:cubicBezTo>
                  <a:cubicBezTo>
                    <a:pt x="47371" y="42196"/>
                    <a:pt x="87757" y="58833"/>
                    <a:pt x="128016" y="54134"/>
                  </a:cubicBezTo>
                  <a:cubicBezTo>
                    <a:pt x="187325" y="49308"/>
                    <a:pt x="222885" y="4096"/>
                    <a:pt x="222885" y="1810"/>
                  </a:cubicBezTo>
                  <a:cubicBezTo>
                    <a:pt x="225298" y="-603"/>
                    <a:pt x="227584" y="-603"/>
                    <a:pt x="229997" y="1810"/>
                  </a:cubicBezTo>
                  <a:cubicBezTo>
                    <a:pt x="232410" y="4223"/>
                    <a:pt x="232410" y="6509"/>
                    <a:pt x="229997" y="8922"/>
                  </a:cubicBezTo>
                  <a:cubicBezTo>
                    <a:pt x="229997" y="8922"/>
                    <a:pt x="203962" y="44609"/>
                    <a:pt x="158877" y="58833"/>
                  </a:cubicBezTo>
                  <a:close/>
                </a:path>
              </a:pathLst>
            </a:custGeom>
            <a:solidFill>
              <a:srgbClr val="FFA47D"/>
            </a:solidFill>
          </p:spPr>
        </p:sp>
      </p:grpSp>
      <p:grpSp>
        <p:nvGrpSpPr>
          <p:cNvPr name="Group 81" id="81"/>
          <p:cNvGrpSpPr/>
          <p:nvPr/>
        </p:nvGrpSpPr>
        <p:grpSpPr>
          <a:xfrm rot="0">
            <a:off x="2604260" y="3442528"/>
            <a:ext cx="132080" cy="258712"/>
            <a:chOff x="0" y="0"/>
            <a:chExt cx="176107" cy="344949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33145" y="6741"/>
              <a:ext cx="143004" cy="231163"/>
            </a:xfrm>
            <a:custGeom>
              <a:avLst/>
              <a:gdLst/>
              <a:ahLst/>
              <a:cxnLst/>
              <a:rect r="r" b="b" t="t" l="l"/>
              <a:pathLst>
                <a:path h="231163" w="143004">
                  <a:moveTo>
                    <a:pt x="133479" y="90795"/>
                  </a:moveTo>
                  <a:cubicBezTo>
                    <a:pt x="133479" y="90795"/>
                    <a:pt x="92966" y="-6741"/>
                    <a:pt x="28704" y="371"/>
                  </a:cubicBezTo>
                  <a:cubicBezTo>
                    <a:pt x="-33145" y="7483"/>
                    <a:pt x="4955" y="338191"/>
                    <a:pt x="143004" y="195443"/>
                  </a:cubicBezTo>
                  <a:lnTo>
                    <a:pt x="133479" y="90795"/>
                  </a:lnTo>
                  <a:close/>
                </a:path>
              </a:pathLst>
            </a:custGeom>
            <a:solidFill>
              <a:srgbClr val="FFA47D"/>
            </a:solidFill>
          </p:spPr>
        </p:sp>
      </p:grpSp>
      <p:sp>
        <p:nvSpPr>
          <p:cNvPr name="Freeform 83" id="83"/>
          <p:cNvSpPr/>
          <p:nvPr/>
        </p:nvSpPr>
        <p:spPr>
          <a:xfrm flipH="false" flipV="false" rot="0">
            <a:off x="2656002" y="3502440"/>
            <a:ext cx="66720" cy="54466"/>
          </a:xfrm>
          <a:custGeom>
            <a:avLst/>
            <a:gdLst/>
            <a:ahLst/>
            <a:cxnLst/>
            <a:rect r="r" b="b" t="t" l="l"/>
            <a:pathLst>
              <a:path h="54466" w="66720">
                <a:moveTo>
                  <a:pt x="0" y="0"/>
                </a:moveTo>
                <a:lnTo>
                  <a:pt x="66720" y="0"/>
                </a:lnTo>
                <a:lnTo>
                  <a:pt x="66720" y="54466"/>
                </a:lnTo>
                <a:lnTo>
                  <a:pt x="0" y="5446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4" id="84"/>
          <p:cNvGrpSpPr/>
          <p:nvPr/>
        </p:nvGrpSpPr>
        <p:grpSpPr>
          <a:xfrm rot="0">
            <a:off x="2612430" y="3093948"/>
            <a:ext cx="614100" cy="389428"/>
            <a:chOff x="0" y="0"/>
            <a:chExt cx="818800" cy="519237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54211"/>
              <a:ext cx="818769" cy="464965"/>
            </a:xfrm>
            <a:custGeom>
              <a:avLst/>
              <a:gdLst/>
              <a:ahLst/>
              <a:cxnLst/>
              <a:rect r="r" b="b" t="t" l="l"/>
              <a:pathLst>
                <a:path h="464965" w="818769">
                  <a:moveTo>
                    <a:pt x="728345" y="362603"/>
                  </a:moveTo>
                  <a:cubicBezTo>
                    <a:pt x="728345" y="362603"/>
                    <a:pt x="597408" y="326916"/>
                    <a:pt x="542671" y="205377"/>
                  </a:cubicBezTo>
                  <a:cubicBezTo>
                    <a:pt x="542671" y="205377"/>
                    <a:pt x="430784" y="450741"/>
                    <a:pt x="128524" y="464965"/>
                  </a:cubicBezTo>
                  <a:cubicBezTo>
                    <a:pt x="128524" y="464965"/>
                    <a:pt x="121412" y="336314"/>
                    <a:pt x="0" y="362603"/>
                  </a:cubicBezTo>
                  <a:cubicBezTo>
                    <a:pt x="0" y="362603"/>
                    <a:pt x="9525" y="153053"/>
                    <a:pt x="152273" y="50564"/>
                  </a:cubicBezTo>
                  <a:cubicBezTo>
                    <a:pt x="297561" y="-54211"/>
                    <a:pt x="492760" y="36340"/>
                    <a:pt x="492760" y="36340"/>
                  </a:cubicBezTo>
                  <a:cubicBezTo>
                    <a:pt x="492760" y="36340"/>
                    <a:pt x="533273" y="-11285"/>
                    <a:pt x="640334" y="29228"/>
                  </a:cubicBezTo>
                  <a:cubicBezTo>
                    <a:pt x="747395" y="69741"/>
                    <a:pt x="818769" y="367429"/>
                    <a:pt x="818769" y="367429"/>
                  </a:cubicBezTo>
                  <a:cubicBezTo>
                    <a:pt x="818769" y="367429"/>
                    <a:pt x="761619" y="374541"/>
                    <a:pt x="728345" y="362603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86" id="86"/>
          <p:cNvGrpSpPr/>
          <p:nvPr/>
        </p:nvGrpSpPr>
        <p:grpSpPr>
          <a:xfrm rot="0">
            <a:off x="2323762" y="4598558"/>
            <a:ext cx="78976" cy="422108"/>
            <a:chOff x="0" y="0"/>
            <a:chExt cx="105301" cy="562811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05283" cy="562737"/>
            </a:xfrm>
            <a:custGeom>
              <a:avLst/>
              <a:gdLst/>
              <a:ahLst/>
              <a:cxnLst/>
              <a:rect r="r" b="b" t="t" l="l"/>
              <a:pathLst>
                <a:path h="562737" w="105283">
                  <a:moveTo>
                    <a:pt x="105283" y="282575"/>
                  </a:moveTo>
                  <a:cubicBezTo>
                    <a:pt x="105283" y="436880"/>
                    <a:pt x="66929" y="562737"/>
                    <a:pt x="66929" y="562737"/>
                  </a:cubicBezTo>
                  <a:cubicBezTo>
                    <a:pt x="66929" y="562737"/>
                    <a:pt x="0" y="437007"/>
                    <a:pt x="0" y="282575"/>
                  </a:cubicBezTo>
                  <a:cubicBezTo>
                    <a:pt x="0" y="125857"/>
                    <a:pt x="52705" y="0"/>
                    <a:pt x="52705" y="0"/>
                  </a:cubicBezTo>
                  <a:cubicBezTo>
                    <a:pt x="52705" y="0"/>
                    <a:pt x="105283" y="125857"/>
                    <a:pt x="105283" y="282575"/>
                  </a:cubicBezTo>
                  <a:close/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88" id="88"/>
          <p:cNvGrpSpPr/>
          <p:nvPr/>
        </p:nvGrpSpPr>
        <p:grpSpPr>
          <a:xfrm rot="0">
            <a:off x="2404100" y="4267680"/>
            <a:ext cx="645418" cy="894596"/>
            <a:chOff x="0" y="0"/>
            <a:chExt cx="860557" cy="1192795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2227" y="0"/>
              <a:ext cx="856098" cy="1192784"/>
            </a:xfrm>
            <a:custGeom>
              <a:avLst/>
              <a:gdLst/>
              <a:ahLst/>
              <a:cxnLst/>
              <a:rect r="r" b="b" t="t" l="l"/>
              <a:pathLst>
                <a:path h="1192784" w="856098">
                  <a:moveTo>
                    <a:pt x="813113" y="59563"/>
                  </a:moveTo>
                  <a:cubicBezTo>
                    <a:pt x="116645" y="0"/>
                    <a:pt x="116645" y="0"/>
                    <a:pt x="116645" y="0"/>
                  </a:cubicBezTo>
                  <a:cubicBezTo>
                    <a:pt x="100008" y="2413"/>
                    <a:pt x="85784" y="16637"/>
                    <a:pt x="83371" y="35687"/>
                  </a:cubicBezTo>
                  <a:cubicBezTo>
                    <a:pt x="186" y="1092835"/>
                    <a:pt x="186" y="1092835"/>
                    <a:pt x="186" y="1092835"/>
                  </a:cubicBezTo>
                  <a:cubicBezTo>
                    <a:pt x="-2227" y="1116584"/>
                    <a:pt x="19236" y="1135634"/>
                    <a:pt x="42985" y="1133348"/>
                  </a:cubicBezTo>
                  <a:cubicBezTo>
                    <a:pt x="739453" y="1192784"/>
                    <a:pt x="739453" y="1192784"/>
                    <a:pt x="739453" y="1192784"/>
                  </a:cubicBezTo>
                  <a:cubicBezTo>
                    <a:pt x="758503" y="1190371"/>
                    <a:pt x="772727" y="1176147"/>
                    <a:pt x="772727" y="1157097"/>
                  </a:cubicBezTo>
                  <a:cubicBezTo>
                    <a:pt x="855912" y="102362"/>
                    <a:pt x="855912" y="102362"/>
                    <a:pt x="855912" y="102362"/>
                  </a:cubicBezTo>
                  <a:cubicBezTo>
                    <a:pt x="858325" y="78613"/>
                    <a:pt x="836862" y="57150"/>
                    <a:pt x="813113" y="59563"/>
                  </a:cubicBezTo>
                </a:path>
              </a:pathLst>
            </a:custGeom>
            <a:solidFill>
              <a:srgbClr val="334157"/>
            </a:solidFill>
          </p:spPr>
        </p:sp>
      </p:grpSp>
      <p:grpSp>
        <p:nvGrpSpPr>
          <p:cNvPr name="Group 90" id="90"/>
          <p:cNvGrpSpPr/>
          <p:nvPr/>
        </p:nvGrpSpPr>
        <p:grpSpPr>
          <a:xfrm rot="0">
            <a:off x="2656076" y="4501882"/>
            <a:ext cx="141538" cy="144388"/>
            <a:chOff x="0" y="0"/>
            <a:chExt cx="188717" cy="192517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188722" cy="192532"/>
            </a:xfrm>
            <a:custGeom>
              <a:avLst/>
              <a:gdLst/>
              <a:ahLst/>
              <a:cxnLst/>
              <a:rect r="r" b="b" t="t" l="l"/>
              <a:pathLst>
                <a:path h="192532" w="188722">
                  <a:moveTo>
                    <a:pt x="188722" y="96266"/>
                  </a:moveTo>
                  <a:cubicBezTo>
                    <a:pt x="188722" y="43053"/>
                    <a:pt x="146431" y="0"/>
                    <a:pt x="94361" y="0"/>
                  </a:cubicBezTo>
                  <a:cubicBezTo>
                    <a:pt x="42291" y="0"/>
                    <a:pt x="0" y="43053"/>
                    <a:pt x="0" y="96266"/>
                  </a:cubicBezTo>
                  <a:cubicBezTo>
                    <a:pt x="0" y="149479"/>
                    <a:pt x="42291" y="192532"/>
                    <a:pt x="94361" y="192532"/>
                  </a:cubicBezTo>
                  <a:cubicBezTo>
                    <a:pt x="146431" y="192532"/>
                    <a:pt x="188722" y="149479"/>
                    <a:pt x="188722" y="96266"/>
                  </a:cubicBezTo>
                  <a:close/>
                </a:path>
              </a:pathLst>
            </a:custGeom>
            <a:solidFill>
              <a:srgbClr val="CBDDFA"/>
            </a:solidFill>
          </p:spPr>
        </p:sp>
      </p:grpSp>
      <p:sp>
        <p:nvSpPr>
          <p:cNvPr name="Freeform 92" id="92"/>
          <p:cNvSpPr/>
          <p:nvPr/>
        </p:nvSpPr>
        <p:spPr>
          <a:xfrm flipH="false" flipV="false" rot="0">
            <a:off x="2307422" y="4488266"/>
            <a:ext cx="343134" cy="409852"/>
          </a:xfrm>
          <a:custGeom>
            <a:avLst/>
            <a:gdLst/>
            <a:ahLst/>
            <a:cxnLst/>
            <a:rect r="r" b="b" t="t" l="l"/>
            <a:pathLst>
              <a:path h="409852" w="343134">
                <a:moveTo>
                  <a:pt x="0" y="0"/>
                </a:moveTo>
                <a:lnTo>
                  <a:pt x="343134" y="0"/>
                </a:lnTo>
                <a:lnTo>
                  <a:pt x="343134" y="409852"/>
                </a:lnTo>
                <a:lnTo>
                  <a:pt x="0" y="409852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3" id="93"/>
          <p:cNvGrpSpPr/>
          <p:nvPr/>
        </p:nvGrpSpPr>
        <p:grpSpPr>
          <a:xfrm rot="0">
            <a:off x="2929692" y="3473846"/>
            <a:ext cx="54466" cy="95314"/>
            <a:chOff x="0" y="0"/>
            <a:chExt cx="72621" cy="127085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3584" y="0"/>
              <a:ext cx="69060" cy="124867"/>
            </a:xfrm>
            <a:custGeom>
              <a:avLst/>
              <a:gdLst/>
              <a:ahLst/>
              <a:cxnLst/>
              <a:rect r="r" b="b" t="t" l="l"/>
              <a:pathLst>
                <a:path h="124867" w="69060">
                  <a:moveTo>
                    <a:pt x="69060" y="0"/>
                  </a:moveTo>
                  <a:cubicBezTo>
                    <a:pt x="23086" y="4826"/>
                    <a:pt x="23086" y="4826"/>
                    <a:pt x="23086" y="4826"/>
                  </a:cubicBezTo>
                  <a:cubicBezTo>
                    <a:pt x="6068" y="7239"/>
                    <a:pt x="-3584" y="35941"/>
                    <a:pt x="1242" y="67183"/>
                  </a:cubicBezTo>
                  <a:cubicBezTo>
                    <a:pt x="3655" y="100711"/>
                    <a:pt x="20673" y="127127"/>
                    <a:pt x="35151" y="124714"/>
                  </a:cubicBezTo>
                  <a:cubicBezTo>
                    <a:pt x="49629" y="122301"/>
                    <a:pt x="59408" y="95885"/>
                    <a:pt x="56995" y="62357"/>
                  </a:cubicBezTo>
                  <a:cubicBezTo>
                    <a:pt x="54455" y="48006"/>
                    <a:pt x="52042" y="35941"/>
                    <a:pt x="47216" y="26416"/>
                  </a:cubicBezTo>
                  <a:lnTo>
                    <a:pt x="69060" y="0"/>
                  </a:lnTo>
                  <a:close/>
                </a:path>
              </a:pathLst>
            </a:custGeom>
            <a:solidFill>
              <a:srgbClr val="334157"/>
            </a:solidFill>
          </p:spPr>
        </p:sp>
      </p:grpSp>
      <p:sp>
        <p:nvSpPr>
          <p:cNvPr name="Freeform 95" id="95"/>
          <p:cNvSpPr/>
          <p:nvPr/>
        </p:nvSpPr>
        <p:spPr>
          <a:xfrm flipH="false" flipV="false" rot="0">
            <a:off x="3761896" y="5009338"/>
            <a:ext cx="1918452" cy="1350626"/>
          </a:xfrm>
          <a:custGeom>
            <a:avLst/>
            <a:gdLst/>
            <a:ahLst/>
            <a:cxnLst/>
            <a:rect r="r" b="b" t="t" l="l"/>
            <a:pathLst>
              <a:path h="1350626" w="1918452">
                <a:moveTo>
                  <a:pt x="0" y="0"/>
                </a:moveTo>
                <a:lnTo>
                  <a:pt x="1918452" y="0"/>
                </a:lnTo>
                <a:lnTo>
                  <a:pt x="1918452" y="1350626"/>
                </a:lnTo>
                <a:lnTo>
                  <a:pt x="0" y="135062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6" id="96"/>
          <p:cNvSpPr txBox="true"/>
          <p:nvPr/>
        </p:nvSpPr>
        <p:spPr>
          <a:xfrm rot="0">
            <a:off x="5353854" y="7383027"/>
            <a:ext cx="12934146" cy="85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4"/>
              </a:lnSpc>
            </a:pPr>
            <a:r>
              <a:rPr lang="en-US" sz="5436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Chap</a:t>
            </a:r>
            <a:r>
              <a:rPr lang="en-US" sz="5436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ter Five:STRATEGIC ALIGNMENT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8031" y="0"/>
            <a:ext cx="10296215" cy="10296215"/>
          </a:xfrm>
          <a:custGeom>
            <a:avLst/>
            <a:gdLst/>
            <a:ahLst/>
            <a:cxnLst/>
            <a:rect r="r" b="b" t="t" l="l"/>
            <a:pathLst>
              <a:path h="10296215" w="10296215">
                <a:moveTo>
                  <a:pt x="0" y="0"/>
                </a:moveTo>
                <a:lnTo>
                  <a:pt x="10296215" y="0"/>
                </a:lnTo>
                <a:lnTo>
                  <a:pt x="10296215" y="10296215"/>
                </a:lnTo>
                <a:lnTo>
                  <a:pt x="0" y="10296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987" y="418819"/>
            <a:ext cx="1262399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2"/>
              </a:lnSpc>
            </a:pPr>
            <a:r>
              <a:rPr lang="en-US" b="true" sz="4276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mind map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58873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835" y="418819"/>
            <a:ext cx="1262399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b="true" sz="4076">
                <a:solidFill>
                  <a:srgbClr val="1800AD"/>
                </a:solidFill>
                <a:latin typeface="Arimo Bold"/>
                <a:ea typeface="Arimo Bold"/>
                <a:cs typeface="Arimo Bold"/>
                <a:sym typeface="Arimo Bold"/>
              </a:rPr>
              <a:t>graphical summary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24378" y="-6016391"/>
            <a:ext cx="26580631" cy="20746472"/>
          </a:xfrm>
          <a:custGeom>
            <a:avLst/>
            <a:gdLst/>
            <a:ahLst/>
            <a:cxnLst/>
            <a:rect r="r" b="b" t="t" l="l"/>
            <a:pathLst>
              <a:path h="20746472" w="26580631">
                <a:moveTo>
                  <a:pt x="0" y="0"/>
                </a:moveTo>
                <a:lnTo>
                  <a:pt x="26580631" y="0"/>
                </a:lnTo>
                <a:lnTo>
                  <a:pt x="26580631" y="20746472"/>
                </a:lnTo>
                <a:lnTo>
                  <a:pt x="0" y="2074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841" y="4414322"/>
            <a:ext cx="965655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334157"/>
                </a:solidFill>
                <a:latin typeface="Arimo"/>
                <a:ea typeface="Arimo"/>
                <a:cs typeface="Arimo"/>
                <a:sym typeface="Arimo"/>
              </a:rPr>
              <a:t>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634106" y="2337524"/>
            <a:ext cx="1306700" cy="1289580"/>
          </a:xfrm>
          <a:custGeom>
            <a:avLst/>
            <a:gdLst/>
            <a:ahLst/>
            <a:cxnLst/>
            <a:rect r="r" b="b" t="t" l="l"/>
            <a:pathLst>
              <a:path h="1289580" w="1306700">
                <a:moveTo>
                  <a:pt x="0" y="0"/>
                </a:moveTo>
                <a:lnTo>
                  <a:pt x="1306700" y="0"/>
                </a:lnTo>
                <a:lnTo>
                  <a:pt x="1306700" y="1289580"/>
                </a:lnTo>
                <a:lnTo>
                  <a:pt x="0" y="1289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65694" y="1934226"/>
            <a:ext cx="5318836" cy="3437246"/>
          </a:xfrm>
          <a:custGeom>
            <a:avLst/>
            <a:gdLst/>
            <a:ahLst/>
            <a:cxnLst/>
            <a:rect r="r" b="b" t="t" l="l"/>
            <a:pathLst>
              <a:path h="3437246" w="5318836">
                <a:moveTo>
                  <a:pt x="0" y="0"/>
                </a:moveTo>
                <a:lnTo>
                  <a:pt x="5318836" y="0"/>
                </a:lnTo>
                <a:lnTo>
                  <a:pt x="5318836" y="3437246"/>
                </a:lnTo>
                <a:lnTo>
                  <a:pt x="0" y="3437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21302" y="3525014"/>
            <a:ext cx="2407940" cy="5074832"/>
          </a:xfrm>
          <a:custGeom>
            <a:avLst/>
            <a:gdLst/>
            <a:ahLst/>
            <a:cxnLst/>
            <a:rect r="r" b="b" t="t" l="l"/>
            <a:pathLst>
              <a:path h="5074832" w="2407940">
                <a:moveTo>
                  <a:pt x="0" y="0"/>
                </a:moveTo>
                <a:lnTo>
                  <a:pt x="2407940" y="0"/>
                </a:lnTo>
                <a:lnTo>
                  <a:pt x="2407940" y="5074832"/>
                </a:lnTo>
                <a:lnTo>
                  <a:pt x="0" y="50748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65556" y="5737978"/>
            <a:ext cx="943892" cy="1424690"/>
          </a:xfrm>
          <a:custGeom>
            <a:avLst/>
            <a:gdLst/>
            <a:ahLst/>
            <a:cxnLst/>
            <a:rect r="r" b="b" t="t" l="l"/>
            <a:pathLst>
              <a:path h="1424690" w="943892">
                <a:moveTo>
                  <a:pt x="0" y="0"/>
                </a:moveTo>
                <a:lnTo>
                  <a:pt x="943892" y="0"/>
                </a:lnTo>
                <a:lnTo>
                  <a:pt x="943892" y="1424690"/>
                </a:lnTo>
                <a:lnTo>
                  <a:pt x="0" y="14246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960305" y="2437809"/>
            <a:ext cx="180843" cy="188972"/>
            <a:chOff x="0" y="0"/>
            <a:chExt cx="241124" cy="25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1173" cy="251968"/>
            </a:xfrm>
            <a:custGeom>
              <a:avLst/>
              <a:gdLst/>
              <a:ahLst/>
              <a:cxnLst/>
              <a:rect r="r" b="b" t="t" l="l"/>
              <a:pathLst>
                <a:path h="251968" w="241173">
                  <a:moveTo>
                    <a:pt x="0" y="0"/>
                  </a:moveTo>
                  <a:lnTo>
                    <a:pt x="241173" y="251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0" id="10"/>
          <p:cNvSpPr/>
          <p:nvPr/>
        </p:nvSpPr>
        <p:spPr>
          <a:xfrm rot="2769630">
            <a:off x="15920188" y="2531953"/>
            <a:ext cx="26104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5925761" y="2403265"/>
            <a:ext cx="251962" cy="256026"/>
            <a:chOff x="0" y="0"/>
            <a:chExt cx="335949" cy="3413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6042" cy="341376"/>
            </a:xfrm>
            <a:custGeom>
              <a:avLst/>
              <a:gdLst/>
              <a:ahLst/>
              <a:cxnLst/>
              <a:rect r="r" b="b" t="t" l="l"/>
              <a:pathLst>
                <a:path h="341376" w="336042">
                  <a:moveTo>
                    <a:pt x="241173" y="341376"/>
                  </a:moveTo>
                  <a:lnTo>
                    <a:pt x="336042" y="251968"/>
                  </a:lnTo>
                  <a:lnTo>
                    <a:pt x="97536" y="0"/>
                  </a:lnTo>
                  <a:lnTo>
                    <a:pt x="0" y="89408"/>
                  </a:lnTo>
                  <a:lnTo>
                    <a:pt x="241173" y="341376"/>
                  </a:lnTo>
                  <a:close/>
                </a:path>
              </a:pathLst>
            </a:custGeom>
            <a:solidFill>
              <a:srgbClr val="334157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49709" y="2531278"/>
            <a:ext cx="666477" cy="698990"/>
          </a:xfrm>
          <a:custGeom>
            <a:avLst/>
            <a:gdLst/>
            <a:ahLst/>
            <a:cxnLst/>
            <a:rect r="r" b="b" t="t" l="l"/>
            <a:pathLst>
              <a:path h="698990" w="666477">
                <a:moveTo>
                  <a:pt x="0" y="0"/>
                </a:moveTo>
                <a:lnTo>
                  <a:pt x="666477" y="0"/>
                </a:lnTo>
                <a:lnTo>
                  <a:pt x="666477" y="698990"/>
                </a:lnTo>
                <a:lnTo>
                  <a:pt x="0" y="6989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049709" y="2701963"/>
            <a:ext cx="664446" cy="518145"/>
            <a:chOff x="0" y="0"/>
            <a:chExt cx="885929" cy="6908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5952" cy="690880"/>
            </a:xfrm>
            <a:custGeom>
              <a:avLst/>
              <a:gdLst/>
              <a:ahLst/>
              <a:cxnLst/>
              <a:rect r="r" b="b" t="t" l="l"/>
              <a:pathLst>
                <a:path h="690880" w="885952">
                  <a:moveTo>
                    <a:pt x="0" y="0"/>
                  </a:moveTo>
                  <a:cubicBezTo>
                    <a:pt x="628523" y="661162"/>
                    <a:pt x="628523" y="661162"/>
                    <a:pt x="628523" y="661162"/>
                  </a:cubicBezTo>
                  <a:cubicBezTo>
                    <a:pt x="645795" y="680974"/>
                    <a:pt x="673100" y="690880"/>
                    <a:pt x="697865" y="690880"/>
                  </a:cubicBezTo>
                  <a:cubicBezTo>
                    <a:pt x="720090" y="690880"/>
                    <a:pt x="742442" y="683514"/>
                    <a:pt x="759714" y="666115"/>
                  </a:cubicBezTo>
                  <a:cubicBezTo>
                    <a:pt x="794385" y="633984"/>
                    <a:pt x="794385" y="633984"/>
                    <a:pt x="794385" y="633984"/>
                  </a:cubicBezTo>
                  <a:cubicBezTo>
                    <a:pt x="858774" y="572135"/>
                    <a:pt x="858774" y="572135"/>
                    <a:pt x="858774" y="572135"/>
                  </a:cubicBezTo>
                  <a:cubicBezTo>
                    <a:pt x="878586" y="554863"/>
                    <a:pt x="885952" y="530098"/>
                    <a:pt x="885952" y="507746"/>
                  </a:cubicBezTo>
                  <a:cubicBezTo>
                    <a:pt x="885952" y="507746"/>
                    <a:pt x="885952" y="505333"/>
                    <a:pt x="885952" y="5053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C69B2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013420" y="1478732"/>
            <a:ext cx="1095214" cy="1091155"/>
          </a:xfrm>
          <a:custGeom>
            <a:avLst/>
            <a:gdLst/>
            <a:ahLst/>
            <a:cxnLst/>
            <a:rect r="r" b="b" t="t" l="l"/>
            <a:pathLst>
              <a:path h="1091155" w="1095214">
                <a:moveTo>
                  <a:pt x="0" y="0"/>
                </a:moveTo>
                <a:lnTo>
                  <a:pt x="1095214" y="0"/>
                </a:lnTo>
                <a:lnTo>
                  <a:pt x="1095214" y="1091155"/>
                </a:lnTo>
                <a:lnTo>
                  <a:pt x="0" y="1091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263347" y="1568138"/>
            <a:ext cx="824969" cy="1001749"/>
            <a:chOff x="0" y="0"/>
            <a:chExt cx="1099959" cy="13356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9947" cy="1335659"/>
            </a:xfrm>
            <a:custGeom>
              <a:avLst/>
              <a:gdLst/>
              <a:ahLst/>
              <a:cxnLst/>
              <a:rect r="r" b="b" t="t" l="l"/>
              <a:pathLst>
                <a:path h="1335659" w="1099947">
                  <a:moveTo>
                    <a:pt x="1099947" y="415544"/>
                  </a:moveTo>
                  <a:cubicBezTo>
                    <a:pt x="502920" y="1328293"/>
                    <a:pt x="502920" y="1328293"/>
                    <a:pt x="502920" y="1328293"/>
                  </a:cubicBezTo>
                  <a:cubicBezTo>
                    <a:pt x="468249" y="1333246"/>
                    <a:pt x="433578" y="1335659"/>
                    <a:pt x="398907" y="1335659"/>
                  </a:cubicBezTo>
                  <a:cubicBezTo>
                    <a:pt x="250317" y="1335659"/>
                    <a:pt x="114046" y="1293622"/>
                    <a:pt x="0" y="1219454"/>
                  </a:cubicBezTo>
                  <a:cubicBezTo>
                    <a:pt x="800227" y="0"/>
                    <a:pt x="800227" y="0"/>
                    <a:pt x="800227" y="0"/>
                  </a:cubicBezTo>
                  <a:cubicBezTo>
                    <a:pt x="943864" y="96520"/>
                    <a:pt x="1052957" y="242443"/>
                    <a:pt x="1099947" y="415544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056090" y="1478732"/>
            <a:ext cx="688829" cy="920472"/>
            <a:chOff x="0" y="0"/>
            <a:chExt cx="918438" cy="12272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8464" cy="1227328"/>
            </a:xfrm>
            <a:custGeom>
              <a:avLst/>
              <a:gdLst/>
              <a:ahLst/>
              <a:cxnLst/>
              <a:rect r="r" b="b" t="t" l="l"/>
              <a:pathLst>
                <a:path h="1227328" w="918464">
                  <a:moveTo>
                    <a:pt x="918464" y="42037"/>
                  </a:moveTo>
                  <a:cubicBezTo>
                    <a:pt x="143637" y="1227328"/>
                    <a:pt x="143637" y="1227328"/>
                    <a:pt x="143637" y="1227328"/>
                  </a:cubicBezTo>
                  <a:cubicBezTo>
                    <a:pt x="81661" y="1165479"/>
                    <a:pt x="34671" y="1091184"/>
                    <a:pt x="0" y="1009523"/>
                  </a:cubicBezTo>
                  <a:cubicBezTo>
                    <a:pt x="661035" y="0"/>
                    <a:pt x="661035" y="0"/>
                    <a:pt x="661035" y="0"/>
                  </a:cubicBezTo>
                  <a:cubicBezTo>
                    <a:pt x="663448" y="0"/>
                    <a:pt x="668401" y="0"/>
                    <a:pt x="673354" y="0"/>
                  </a:cubicBezTo>
                  <a:cubicBezTo>
                    <a:pt x="759968" y="0"/>
                    <a:pt x="841756" y="14859"/>
                    <a:pt x="918464" y="42037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858992" y="1322272"/>
            <a:ext cx="1402040" cy="1402038"/>
            <a:chOff x="0" y="0"/>
            <a:chExt cx="1869386" cy="18693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12530" y="112881"/>
              <a:ext cx="1644254" cy="1645067"/>
            </a:xfrm>
            <a:custGeom>
              <a:avLst/>
              <a:gdLst/>
              <a:ahLst/>
              <a:cxnLst/>
              <a:rect r="r" b="b" t="t" l="l"/>
              <a:pathLst>
                <a:path h="1645067" w="1644254">
                  <a:moveTo>
                    <a:pt x="496562" y="1578251"/>
                  </a:moveTo>
                  <a:cubicBezTo>
                    <a:pt x="912487" y="1756559"/>
                    <a:pt x="1395341" y="1565932"/>
                    <a:pt x="1576062" y="1149880"/>
                  </a:cubicBezTo>
                  <a:cubicBezTo>
                    <a:pt x="1756783" y="733828"/>
                    <a:pt x="1566156" y="248561"/>
                    <a:pt x="1147691" y="67840"/>
                  </a:cubicBezTo>
                  <a:cubicBezTo>
                    <a:pt x="731766" y="-112881"/>
                    <a:pt x="248912" y="80159"/>
                    <a:pt x="68191" y="496211"/>
                  </a:cubicBezTo>
                  <a:cubicBezTo>
                    <a:pt x="-112530" y="912263"/>
                    <a:pt x="78097" y="1397530"/>
                    <a:pt x="496562" y="1578251"/>
                  </a:cubicBezTo>
                  <a:close/>
                  <a:moveTo>
                    <a:pt x="1437505" y="1088031"/>
                  </a:moveTo>
                  <a:cubicBezTo>
                    <a:pt x="1288915" y="1427248"/>
                    <a:pt x="895215" y="1583204"/>
                    <a:pt x="555998" y="1437154"/>
                  </a:cubicBezTo>
                  <a:cubicBezTo>
                    <a:pt x="216781" y="1291104"/>
                    <a:pt x="60825" y="894864"/>
                    <a:pt x="206875" y="558060"/>
                  </a:cubicBezTo>
                  <a:cubicBezTo>
                    <a:pt x="355465" y="218843"/>
                    <a:pt x="749165" y="62887"/>
                    <a:pt x="1088382" y="208937"/>
                  </a:cubicBezTo>
                  <a:cubicBezTo>
                    <a:pt x="1427599" y="354987"/>
                    <a:pt x="1583555" y="751227"/>
                    <a:pt x="1437505" y="1087904"/>
                  </a:cubicBezTo>
                  <a:close/>
                </a:path>
              </a:pathLst>
            </a:custGeom>
            <a:solidFill>
              <a:srgbClr val="FFC53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550316" y="581436"/>
            <a:ext cx="603200" cy="995150"/>
            <a:chOff x="0" y="0"/>
            <a:chExt cx="804267" cy="13268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04291" cy="1326769"/>
            </a:xfrm>
            <a:custGeom>
              <a:avLst/>
              <a:gdLst/>
              <a:ahLst/>
              <a:cxnLst/>
              <a:rect r="r" b="b" t="t" l="l"/>
              <a:pathLst>
                <a:path h="1326769" w="804291">
                  <a:moveTo>
                    <a:pt x="804291" y="694563"/>
                  </a:moveTo>
                  <a:lnTo>
                    <a:pt x="400685" y="0"/>
                  </a:lnTo>
                  <a:lnTo>
                    <a:pt x="0" y="694563"/>
                  </a:lnTo>
                  <a:lnTo>
                    <a:pt x="204724" y="694563"/>
                  </a:lnTo>
                  <a:lnTo>
                    <a:pt x="204724" y="1326769"/>
                  </a:lnTo>
                  <a:lnTo>
                    <a:pt x="596519" y="1326769"/>
                  </a:lnTo>
                  <a:lnTo>
                    <a:pt x="596519" y="694563"/>
                  </a:lnTo>
                  <a:lnTo>
                    <a:pt x="804291" y="694563"/>
                  </a:lnTo>
                  <a:close/>
                </a:path>
              </a:pathLst>
            </a:custGeom>
            <a:solidFill>
              <a:srgbClr val="FF9D3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6933568" y="2016526"/>
            <a:ext cx="314900" cy="519450"/>
            <a:chOff x="0" y="0"/>
            <a:chExt cx="419867" cy="692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9862" cy="692658"/>
            </a:xfrm>
            <a:custGeom>
              <a:avLst/>
              <a:gdLst/>
              <a:ahLst/>
              <a:cxnLst/>
              <a:rect r="r" b="b" t="t" l="l"/>
              <a:pathLst>
                <a:path h="692658" w="419862">
                  <a:moveTo>
                    <a:pt x="419862" y="362585"/>
                  </a:moveTo>
                  <a:lnTo>
                    <a:pt x="209169" y="0"/>
                  </a:lnTo>
                  <a:lnTo>
                    <a:pt x="0" y="362585"/>
                  </a:lnTo>
                  <a:lnTo>
                    <a:pt x="106934" y="362585"/>
                  </a:lnTo>
                  <a:lnTo>
                    <a:pt x="106934" y="692658"/>
                  </a:lnTo>
                  <a:lnTo>
                    <a:pt x="311404" y="692658"/>
                  </a:lnTo>
                  <a:lnTo>
                    <a:pt x="311404" y="362585"/>
                  </a:lnTo>
                  <a:lnTo>
                    <a:pt x="419862" y="362585"/>
                  </a:lnTo>
                  <a:close/>
                </a:path>
              </a:pathLst>
            </a:custGeom>
            <a:solidFill>
              <a:srgbClr val="FF7A78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1511188" y="5647204"/>
            <a:ext cx="830396" cy="830396"/>
          </a:xfrm>
          <a:custGeom>
            <a:avLst/>
            <a:gdLst/>
            <a:ahLst/>
            <a:cxnLst/>
            <a:rect r="r" b="b" t="t" l="l"/>
            <a:pathLst>
              <a:path h="830396" w="830396">
                <a:moveTo>
                  <a:pt x="0" y="0"/>
                </a:moveTo>
                <a:lnTo>
                  <a:pt x="830396" y="0"/>
                </a:lnTo>
                <a:lnTo>
                  <a:pt x="830396" y="830396"/>
                </a:lnTo>
                <a:lnTo>
                  <a:pt x="0" y="8303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586946" y="5138222"/>
            <a:ext cx="1306664" cy="1848452"/>
          </a:xfrm>
          <a:custGeom>
            <a:avLst/>
            <a:gdLst/>
            <a:ahLst/>
            <a:cxnLst/>
            <a:rect r="r" b="b" t="t" l="l"/>
            <a:pathLst>
              <a:path h="1848452" w="1306664">
                <a:moveTo>
                  <a:pt x="0" y="0"/>
                </a:moveTo>
                <a:lnTo>
                  <a:pt x="1306664" y="0"/>
                </a:lnTo>
                <a:lnTo>
                  <a:pt x="1306664" y="1848452"/>
                </a:lnTo>
                <a:lnTo>
                  <a:pt x="0" y="18484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84841" y="6958099"/>
            <a:ext cx="96565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Under the supervision of Dr. Amany Ashraf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150" y="46790"/>
            <a:ext cx="16923454" cy="8358350"/>
          </a:xfrm>
          <a:custGeom>
            <a:avLst/>
            <a:gdLst/>
            <a:ahLst/>
            <a:cxnLst/>
            <a:rect r="r" b="b" t="t" l="l"/>
            <a:pathLst>
              <a:path h="8358350" w="16923454">
                <a:moveTo>
                  <a:pt x="0" y="0"/>
                </a:moveTo>
                <a:lnTo>
                  <a:pt x="16923454" y="0"/>
                </a:lnTo>
                <a:lnTo>
                  <a:pt x="16923454" y="8358350"/>
                </a:lnTo>
                <a:lnTo>
                  <a:pt x="0" y="835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40801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 Ma</a:t>
            </a: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in 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809" y="2950083"/>
            <a:ext cx="14388922" cy="511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he chapter discusses how to align an organization’s strategy (its overall goals and managerial direction) with its Information Systems (IS) strategy and Info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mati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 T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chn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ol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y (IT)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strateg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y.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It’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 n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ot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jus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bou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c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oos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ing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tech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log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y or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nform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tion systems;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ra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ther,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is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about: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How information and technology can support the organization’s strategy and how the organization itself can be strengthened through effective use of information.</a:t>
            </a:r>
          </a:p>
          <a:p>
            <a:pPr algn="l">
              <a:lnSpc>
                <a:spcPts val="455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150" y="46790"/>
            <a:ext cx="16923454" cy="8358350"/>
          </a:xfrm>
          <a:custGeom>
            <a:avLst/>
            <a:gdLst/>
            <a:ahLst/>
            <a:cxnLst/>
            <a:rect r="r" b="b" t="t" l="l"/>
            <a:pathLst>
              <a:path h="8358350" w="16923454">
                <a:moveTo>
                  <a:pt x="0" y="0"/>
                </a:moveTo>
                <a:lnTo>
                  <a:pt x="16923454" y="0"/>
                </a:lnTo>
                <a:lnTo>
                  <a:pt x="16923454" y="8358350"/>
                </a:lnTo>
                <a:lnTo>
                  <a:pt x="0" y="835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40801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Chapter</a:t>
            </a: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 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032" y="2882553"/>
            <a:ext cx="14494168" cy="57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7"/>
              </a:lnSpc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he chapter explains that:</a:t>
            </a:r>
          </a:p>
          <a:p>
            <a:pPr algn="l">
              <a:lnSpc>
                <a:spcPts val="4587"/>
              </a:lnSpc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Companies need alignment between: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Corporate Strategy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Information Systems (IS) Strategy</a:t>
            </a:r>
          </a:p>
          <a:p>
            <a:pPr algn="l" marL="717690" indent="-358845" lvl="1">
              <a:lnSpc>
                <a:spcPts val="4587"/>
              </a:lnSpc>
              <a:buFont typeface="Arial"/>
              <a:buChar char="•"/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Info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mati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 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chn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ol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y (IT)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Strateg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algn="l">
              <a:lnSpc>
                <a:spcPts val="4587"/>
              </a:lnSpc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This alignment 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 n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jus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bou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select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ing compu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ter programs to support management.</a:t>
            </a:r>
          </a:p>
          <a:p>
            <a:pPr algn="l">
              <a:lnSpc>
                <a:spcPts val="4587"/>
              </a:lnSpc>
            </a:pP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ther, 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is</a:t>
            </a:r>
            <a:r>
              <a:rPr lang="en-US" sz="3324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an ongoing process that involves planning and a deep understanding of the company's information needs.</a:t>
            </a: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0012" y="496991"/>
            <a:ext cx="16923454" cy="8358350"/>
          </a:xfrm>
          <a:custGeom>
            <a:avLst/>
            <a:gdLst/>
            <a:ahLst/>
            <a:cxnLst/>
            <a:rect r="r" b="b" t="t" l="l"/>
            <a:pathLst>
              <a:path h="8358350" w="16923454">
                <a:moveTo>
                  <a:pt x="0" y="0"/>
                </a:moveTo>
                <a:lnTo>
                  <a:pt x="16923454" y="0"/>
                </a:lnTo>
                <a:lnTo>
                  <a:pt x="16923454" y="8358350"/>
                </a:lnTo>
                <a:lnTo>
                  <a:pt x="0" y="835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40801"/>
            <a:ext cx="152251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 Ma</a:t>
            </a:r>
            <a:r>
              <a:rPr lang="en-US" sz="5500">
                <a:solidFill>
                  <a:srgbClr val="1800AD"/>
                </a:solidFill>
                <a:latin typeface="Arimo"/>
                <a:ea typeface="Arimo"/>
                <a:cs typeface="Arimo"/>
                <a:sym typeface="Arimo"/>
              </a:rPr>
              <a:t>in points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08936"/>
            <a:ext cx="14388922" cy="634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b="true" sz="370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  <a:r>
              <a:rPr lang="en-US" b="true" sz="370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he Alignment Problem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main issue is: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Some companies do not even have a clear strategy in the first place — so how can IT be aligned with it?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Others treat Info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mati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 T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chn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ol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as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some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thing separa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 from the business,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is is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a mistake.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 important example: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Companies that rely on technology in their products (such as electronics or automobiles)… in this case, technology itself drives the company’s strategy, not the other way around</a:t>
            </a:r>
          </a:p>
          <a:p>
            <a:pPr algn="l">
              <a:lnSpc>
                <a:spcPts val="455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0514" y="70330"/>
            <a:ext cx="16822952" cy="933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b="true" sz="3503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Alignment Model</a:t>
            </a:r>
          </a:p>
          <a:p>
            <a:pPr algn="l">
              <a:lnSpc>
                <a:spcPts val="4312"/>
              </a:lnSpc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There are four elements that must be aligned:</a:t>
            </a:r>
          </a:p>
          <a:p>
            <a:pPr algn="l" marL="674728" indent="-337364" lvl="1">
              <a:lnSpc>
                <a:spcPts val="4312"/>
              </a:lnSpc>
              <a:buFont typeface="Arial"/>
              <a:buChar char="•"/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Corporate Strategy</a:t>
            </a:r>
          </a:p>
          <a:p>
            <a:pPr algn="l" marL="674728" indent="-337364" lvl="1">
              <a:lnSpc>
                <a:spcPts val="4312"/>
              </a:lnSpc>
              <a:buFont typeface="Arial"/>
              <a:buChar char="•"/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Business Strategy</a:t>
            </a:r>
          </a:p>
          <a:p>
            <a:pPr algn="l" marL="674728" indent="-337364" lvl="1">
              <a:lnSpc>
                <a:spcPts val="4312"/>
              </a:lnSpc>
              <a:buFont typeface="Arial"/>
              <a:buChar char="•"/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IS Strategy</a:t>
            </a:r>
          </a:p>
          <a:p>
            <a:pPr algn="l" marL="674728" indent="-337364" lvl="1">
              <a:lnSpc>
                <a:spcPts val="4312"/>
              </a:lnSpc>
              <a:buFont typeface="Arial"/>
              <a:buChar char="•"/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IT Strategy</a:t>
            </a:r>
          </a:p>
          <a:p>
            <a:pPr algn="l">
              <a:lnSpc>
                <a:spcPts val="4312"/>
              </a:lnSpc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And all of them must be consistent with:</a:t>
            </a:r>
          </a:p>
          <a:p>
            <a:pPr algn="l">
              <a:lnSpc>
                <a:spcPts val="4312"/>
              </a:lnSpc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 Info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mati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n Needs</a:t>
            </a:r>
          </a:p>
          <a:p>
            <a:pPr algn="l">
              <a:lnSpc>
                <a:spcPts val="4312"/>
              </a:lnSpc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Thi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 r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ela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tionship is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ongoing,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not a one-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ime proces</a:t>
            </a: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</a:p>
          <a:p>
            <a:pPr algn="r" rtl="true">
              <a:lnSpc>
                <a:spcPts val="4312"/>
              </a:lnSpc>
            </a:pPr>
          </a:p>
          <a:p>
            <a:pPr algn="l">
              <a:lnSpc>
                <a:spcPts val="4835"/>
              </a:lnSpc>
            </a:pPr>
            <a:r>
              <a:rPr lang="en-US" sz="3503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n-US" b="true" sz="3503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Case Study: British Universities</a:t>
            </a:r>
          </a:p>
          <a:p>
            <a:pPr algn="l">
              <a:lnSpc>
                <a:spcPts val="4312"/>
              </a:lnSpc>
            </a:pPr>
          </a:p>
          <a:p>
            <a:pPr algn="l">
              <a:lnSpc>
                <a:spcPts val="4312"/>
              </a:lnSpc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study found that:</a:t>
            </a:r>
          </a:p>
          <a:p>
            <a:pPr algn="l" marL="674728" indent="-337364" lvl="1">
              <a:lnSpc>
                <a:spcPts val="4312"/>
              </a:lnSpc>
              <a:buFont typeface="Arial"/>
              <a:buChar char="•"/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Only a few universities have a full Information Strategy.</a:t>
            </a:r>
          </a:p>
          <a:p>
            <a:pPr algn="l" marL="674728" indent="-337364" lvl="1">
              <a:lnSpc>
                <a:spcPts val="4312"/>
              </a:lnSpc>
              <a:buFont typeface="Arial"/>
              <a:buChar char="•"/>
            </a:pPr>
            <a:r>
              <a:rPr lang="en-US" sz="3125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Most of them have only an IS Strategy or an IT Strategy, but not an overall information strategy</a:t>
            </a:r>
          </a:p>
          <a:p>
            <a:pPr algn="l">
              <a:lnSpc>
                <a:spcPts val="431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7982" y="-2989746"/>
            <a:ext cx="24404519" cy="18492436"/>
          </a:xfrm>
          <a:custGeom>
            <a:avLst/>
            <a:gdLst/>
            <a:ahLst/>
            <a:cxnLst/>
            <a:rect r="r" b="b" t="t" l="l"/>
            <a:pathLst>
              <a:path h="18492436" w="24404519">
                <a:moveTo>
                  <a:pt x="0" y="0"/>
                </a:moveTo>
                <a:lnTo>
                  <a:pt x="24404519" y="0"/>
                </a:lnTo>
                <a:lnTo>
                  <a:pt x="24404519" y="18492436"/>
                </a:lnTo>
                <a:lnTo>
                  <a:pt x="0" y="1849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3372" y="6446174"/>
            <a:ext cx="3480188" cy="3635140"/>
          </a:xfrm>
          <a:custGeom>
            <a:avLst/>
            <a:gdLst/>
            <a:ahLst/>
            <a:cxnLst/>
            <a:rect r="r" b="b" t="t" l="l"/>
            <a:pathLst>
              <a:path h="3635140" w="3480188">
                <a:moveTo>
                  <a:pt x="0" y="0"/>
                </a:moveTo>
                <a:lnTo>
                  <a:pt x="3480188" y="0"/>
                </a:lnTo>
                <a:lnTo>
                  <a:pt x="3480188" y="3635140"/>
                </a:lnTo>
                <a:lnTo>
                  <a:pt x="0" y="36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869" y="-722251"/>
            <a:ext cx="18002131" cy="1000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There is no strong alignment between the university’s general strategy and its IS/IT strategies.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recommendations were: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 need to link the university’s information to its strategic goals.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Planning and controlling investments in information systems.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Identifying the resources required to develop IS and IT.</a:t>
            </a:r>
          </a:p>
          <a:p>
            <a:pPr algn="l">
              <a:lnSpc>
                <a:spcPts val="5106"/>
              </a:lnSpc>
            </a:pPr>
            <a:r>
              <a:rPr lang="en-US" b="true" sz="370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Stages of Information Systems Planning – Earl (1989)</a:t>
            </a:r>
          </a:p>
          <a:p>
            <a:pPr algn="l">
              <a:lnSpc>
                <a:spcPts val="5106"/>
              </a:lnSpc>
            </a:pPr>
            <a:r>
              <a:rPr lang="en-US" b="true" sz="370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 presents five stages — called the IS Map — that help determine where the organization currently stands: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Stage Idea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1. IS/IT Mapping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Collecting information about existing systems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2. Business Direction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Linking IS with business needs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3. Detailed Planning</a:t>
            </a:r>
          </a:p>
          <a:p>
            <a:pPr algn="l">
              <a:lnSpc>
                <a:spcPts val="455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339" y="-343281"/>
            <a:ext cx="18069661" cy="1034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4"/>
              </a:lnSpc>
            </a:pP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Detailed planning and linking top-down and bottom-up approaches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Competitive Advantage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Using IT to achieve competitive advantage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5. IT Strategy Connection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Full integration between IS, IT, and the company’s overall strategy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Important: A company may be a mixture of these levels, not just at one single stage.</a:t>
            </a:r>
          </a:p>
          <a:p>
            <a:pPr algn="l">
              <a:lnSpc>
                <a:spcPts val="5106"/>
              </a:lnSpc>
            </a:pPr>
            <a:r>
              <a:rPr lang="en-US" sz="3700">
                <a:solidFill>
                  <a:srgbClr val="38B6FF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b="true" sz="3700">
                <a:solidFill>
                  <a:srgbClr val="38B6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Domain &amp; IS Domain</a:t>
            </a:r>
          </a:p>
          <a:p>
            <a:pPr algn="l">
              <a:lnSpc>
                <a:spcPts val="4554"/>
              </a:lnSpc>
            </a:pPr>
            <a:r>
              <a:rPr lang="en-US" b="true" sz="3300">
                <a:solidFill>
                  <a:srgbClr val="334157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he chap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ter divides the organization into two main domains: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  Business Domain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Business Strategy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Business Organisation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 IS Domain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IS Strategy</a:t>
            </a:r>
          </a:p>
          <a:p>
            <a:pPr algn="l" marL="712478" indent="-356239" lvl="1">
              <a:lnSpc>
                <a:spcPts val="4554"/>
              </a:lnSpc>
              <a:buFont typeface="Arial"/>
              <a:buChar char="•"/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IS Infrastructure &amp; Processes</a:t>
            </a:r>
          </a:p>
          <a:p>
            <a:pPr algn="l">
              <a:lnSpc>
                <a:spcPts val="4554"/>
              </a:lnSpc>
            </a:pPr>
            <a:r>
              <a:rPr lang="en-US" sz="3300">
                <a:solidFill>
                  <a:srgbClr val="334157"/>
                </a:solidFill>
                <a:latin typeface="DM Sans"/>
                <a:ea typeface="DM Sans"/>
                <a:cs typeface="DM Sans"/>
                <a:sym typeface="DM Sans"/>
              </a:rPr>
              <a:t>These four areas must remain aligned with each other continuously.</a:t>
            </a:r>
          </a:p>
          <a:p>
            <a:pPr algn="l">
              <a:lnSpc>
                <a:spcPts val="4554"/>
              </a:lnSpc>
            </a:pPr>
          </a:p>
          <a:p>
            <a:pPr algn="l">
              <a:lnSpc>
                <a:spcPts val="455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DAG69DVM6vk</dc:identifier>
  <dcterms:modified xsi:type="dcterms:W3CDTF">2011-08-01T06:04:30Z</dcterms:modified>
  <cp:revision>1</cp:revision>
  <dc:title>Copy of Statistics and Data Analysis - 6th Grade by Slidesgo.pptx</dc:title>
</cp:coreProperties>
</file>